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2" r:id="rId1"/>
  </p:sldMasterIdLst>
  <p:notesMasterIdLst>
    <p:notesMasterId r:id="rId88"/>
  </p:notesMasterIdLst>
  <p:sldIdLst>
    <p:sldId id="256" r:id="rId2"/>
    <p:sldId id="257" r:id="rId3"/>
    <p:sldId id="258" r:id="rId4"/>
    <p:sldId id="259" r:id="rId5"/>
    <p:sldId id="260" r:id="rId6"/>
    <p:sldId id="262" r:id="rId7"/>
    <p:sldId id="263" r:id="rId8"/>
    <p:sldId id="264" r:id="rId9"/>
    <p:sldId id="288" r:id="rId10"/>
    <p:sldId id="265" r:id="rId11"/>
    <p:sldId id="266" r:id="rId12"/>
    <p:sldId id="267" r:id="rId13"/>
    <p:sldId id="268" r:id="rId14"/>
    <p:sldId id="269" r:id="rId15"/>
    <p:sldId id="270" r:id="rId16"/>
    <p:sldId id="287" r:id="rId17"/>
    <p:sldId id="271" r:id="rId18"/>
    <p:sldId id="273" r:id="rId19"/>
    <p:sldId id="290" r:id="rId20"/>
    <p:sldId id="350" r:id="rId21"/>
    <p:sldId id="351" r:id="rId22"/>
    <p:sldId id="291" r:id="rId23"/>
    <p:sldId id="292" r:id="rId24"/>
    <p:sldId id="274" r:id="rId25"/>
    <p:sldId id="289" r:id="rId26"/>
    <p:sldId id="293" r:id="rId27"/>
    <p:sldId id="294" r:id="rId28"/>
    <p:sldId id="295" r:id="rId29"/>
    <p:sldId id="296" r:id="rId30"/>
    <p:sldId id="297" r:id="rId31"/>
    <p:sldId id="298" r:id="rId32"/>
    <p:sldId id="299" r:id="rId33"/>
    <p:sldId id="300" r:id="rId34"/>
    <p:sldId id="301" r:id="rId35"/>
    <p:sldId id="302" r:id="rId36"/>
    <p:sldId id="311" r:id="rId37"/>
    <p:sldId id="303" r:id="rId38"/>
    <p:sldId id="304" r:id="rId39"/>
    <p:sldId id="305" r:id="rId40"/>
    <p:sldId id="282" r:id="rId41"/>
    <p:sldId id="283" r:id="rId42"/>
    <p:sldId id="284" r:id="rId43"/>
    <p:sldId id="285" r:id="rId44"/>
    <p:sldId id="286" r:id="rId45"/>
    <p:sldId id="306" r:id="rId46"/>
    <p:sldId id="310" r:id="rId47"/>
    <p:sldId id="309" r:id="rId48"/>
    <p:sldId id="308" r:id="rId49"/>
    <p:sldId id="307" r:id="rId50"/>
    <p:sldId id="319" r:id="rId51"/>
    <p:sldId id="320" r:id="rId52"/>
    <p:sldId id="321" r:id="rId53"/>
    <p:sldId id="322" r:id="rId54"/>
    <p:sldId id="323" r:id="rId55"/>
    <p:sldId id="324" r:id="rId56"/>
    <p:sldId id="312" r:id="rId57"/>
    <p:sldId id="313" r:id="rId58"/>
    <p:sldId id="314" r:id="rId59"/>
    <p:sldId id="315" r:id="rId60"/>
    <p:sldId id="316" r:id="rId61"/>
    <p:sldId id="347" r:id="rId62"/>
    <p:sldId id="352" r:id="rId63"/>
    <p:sldId id="318" r:id="rId64"/>
    <p:sldId id="317" r:id="rId65"/>
    <p:sldId id="325" r:id="rId66"/>
    <p:sldId id="326" r:id="rId67"/>
    <p:sldId id="327" r:id="rId68"/>
    <p:sldId id="328" r:id="rId69"/>
    <p:sldId id="329" r:id="rId70"/>
    <p:sldId id="330" r:id="rId71"/>
    <p:sldId id="331" r:id="rId72"/>
    <p:sldId id="332" r:id="rId73"/>
    <p:sldId id="334" r:id="rId74"/>
    <p:sldId id="335" r:id="rId75"/>
    <p:sldId id="336" r:id="rId76"/>
    <p:sldId id="337" r:id="rId77"/>
    <p:sldId id="338" r:id="rId78"/>
    <p:sldId id="340" r:id="rId79"/>
    <p:sldId id="341" r:id="rId80"/>
    <p:sldId id="339" r:id="rId81"/>
    <p:sldId id="342" r:id="rId82"/>
    <p:sldId id="343" r:id="rId83"/>
    <p:sldId id="344" r:id="rId84"/>
    <p:sldId id="345" r:id="rId85"/>
    <p:sldId id="346" r:id="rId86"/>
    <p:sldId id="333" r:id="rId8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CC"/>
    <a:srgbClr val="00FF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737" autoAdjust="0"/>
  </p:normalViewPr>
  <p:slideViewPr>
    <p:cSldViewPr>
      <p:cViewPr>
        <p:scale>
          <a:sx n="76" d="100"/>
          <a:sy n="76" d="100"/>
        </p:scale>
        <p:origin x="-1194"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slide" Target="slides/slide67.xml" /><Relationship Id="rId76" Type="http://schemas.openxmlformats.org/officeDocument/2006/relationships/slide" Target="slides/slide75.xml" /><Relationship Id="rId84" Type="http://schemas.openxmlformats.org/officeDocument/2006/relationships/slide" Target="slides/slide83.xml" /><Relationship Id="rId89" Type="http://schemas.openxmlformats.org/officeDocument/2006/relationships/presProps" Target="presProps.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87" Type="http://schemas.openxmlformats.org/officeDocument/2006/relationships/slide" Target="slides/slide86.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90" Type="http://schemas.openxmlformats.org/officeDocument/2006/relationships/viewProps" Target="viewProps.xml" /><Relationship Id="rId19" Type="http://schemas.openxmlformats.org/officeDocument/2006/relationships/slide" Target="slides/slide1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notesMaster" Target="notesMasters/notesMaster1.xml" /><Relationship Id="rId91"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4" Type="http://schemas.openxmlformats.org/officeDocument/2006/relationships/slide" Target="slides/slide3.xml" /><Relationship Id="rId9" Type="http://schemas.openxmlformats.org/officeDocument/2006/relationships/slide" Target="slides/slide8.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76FD66-FDAB-424B-B128-1421A43CD2C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cs typeface="Arial" charset="0"/>
              </a:defRPr>
            </a:lvl1pPr>
          </a:lstStyle>
          <a:p>
            <a:pPr>
              <a:defRPr/>
            </a:pPr>
            <a:endParaRPr lang="en-US"/>
          </a:p>
        </p:txBody>
      </p:sp>
      <p:sp>
        <p:nvSpPr>
          <p:cNvPr id="3" name="Date Placeholder 2">
            <a:extLst>
              <a:ext uri="{FF2B5EF4-FFF2-40B4-BE49-F238E27FC236}">
                <a16:creationId xmlns:a16="http://schemas.microsoft.com/office/drawing/2014/main" id="{97C84243-1802-4C06-BB02-616791746E95}"/>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cs typeface="Arial" charset="0"/>
              </a:defRPr>
            </a:lvl1pPr>
          </a:lstStyle>
          <a:p>
            <a:pPr>
              <a:defRPr/>
            </a:pPr>
            <a:fld id="{4E2048C4-54EA-41DC-852C-952527E4B7FB}" type="datetimeFigureOut">
              <a:rPr lang="en-US"/>
              <a:pPr>
                <a:defRPr/>
              </a:pPr>
              <a:t>4/20/2021</a:t>
            </a:fld>
            <a:endParaRPr lang="en-US"/>
          </a:p>
        </p:txBody>
      </p:sp>
      <p:sp>
        <p:nvSpPr>
          <p:cNvPr id="4" name="Slide Image Placeholder 3">
            <a:extLst>
              <a:ext uri="{FF2B5EF4-FFF2-40B4-BE49-F238E27FC236}">
                <a16:creationId xmlns:a16="http://schemas.microsoft.com/office/drawing/2014/main" id="{7067DF66-A473-41C1-93D7-6EE0F0CA615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73468177-3055-4016-B466-F09F9C1B3FC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A7AA8C5-CF7E-44CB-AB7C-2E3C0EA52CFA}"/>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cs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87C8518C-164B-476A-8CD3-B5B4679B1876}"/>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6E8046F-6CDD-4B29-BEE3-755737F7B00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244056A1-779E-43DB-A9D9-83CA379A406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a:extLst>
              <a:ext uri="{FF2B5EF4-FFF2-40B4-BE49-F238E27FC236}">
                <a16:creationId xmlns:a16="http://schemas.microsoft.com/office/drawing/2014/main" id="{6AD3D298-CF48-4B50-B965-ECC687ADB5C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7284" name="Slide Number Placeholder 3">
            <a:extLst>
              <a:ext uri="{FF2B5EF4-FFF2-40B4-BE49-F238E27FC236}">
                <a16:creationId xmlns:a16="http://schemas.microsoft.com/office/drawing/2014/main" id="{AA5F289B-9DA4-41FB-8CF5-6771796693C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C6F6953-F523-4360-8EF2-98C866AD83EC}" type="slidenum">
              <a:rPr lang="en-US" altLang="en-US"/>
              <a:pPr eaLnBrk="1" hangingPunct="1"/>
              <a:t>70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 /><Relationship Id="rId1" Type="http://schemas.openxmlformats.org/officeDocument/2006/relationships/themeOverride" Target="../theme/themeOverride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4DBB95-C312-4C04-9811-C9AC243C1621}"/>
              </a:ext>
            </a:extLst>
          </p:cNvPr>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a:extLst>
              <a:ext uri="{FF2B5EF4-FFF2-40B4-BE49-F238E27FC236}">
                <a16:creationId xmlns:a16="http://schemas.microsoft.com/office/drawing/2014/main" id="{07FE8D47-36D8-44A9-AA68-F29E66E6994C}"/>
              </a:ext>
            </a:extLst>
          </p:cNvPr>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5169F8A5-351A-461F-8CA7-FC1CCC435B11}"/>
              </a:ext>
            </a:extLst>
          </p:cNvPr>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a:extLst>
              <a:ext uri="{FF2B5EF4-FFF2-40B4-BE49-F238E27FC236}">
                <a16:creationId xmlns:a16="http://schemas.microsoft.com/office/drawing/2014/main" id="{DB6481CC-4572-4313-8370-7F85DC1ACE12}"/>
              </a:ext>
            </a:extLst>
          </p:cNvPr>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0" name="Straight Connector 9">
            <a:extLst>
              <a:ext uri="{FF2B5EF4-FFF2-40B4-BE49-F238E27FC236}">
                <a16:creationId xmlns:a16="http://schemas.microsoft.com/office/drawing/2014/main" id="{99C20634-6E6A-4991-8F27-15261E2B3ACA}"/>
              </a:ext>
            </a:extLst>
          </p:cNvPr>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11" name="Straight Connector 10">
            <a:extLst>
              <a:ext uri="{FF2B5EF4-FFF2-40B4-BE49-F238E27FC236}">
                <a16:creationId xmlns:a16="http://schemas.microsoft.com/office/drawing/2014/main" id="{28F9CBFE-91A0-4175-BFA5-8FF81E00A6DD}"/>
              </a:ext>
            </a:extLst>
          </p:cNvPr>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12" name="Straight Connector 11">
            <a:extLst>
              <a:ext uri="{FF2B5EF4-FFF2-40B4-BE49-F238E27FC236}">
                <a16:creationId xmlns:a16="http://schemas.microsoft.com/office/drawing/2014/main" id="{4882FE15-95E1-4FD9-93C5-D176A0B92C57}"/>
              </a:ext>
            </a:extLst>
          </p:cNvPr>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13" name="Straight Connector 12">
            <a:extLst>
              <a:ext uri="{FF2B5EF4-FFF2-40B4-BE49-F238E27FC236}">
                <a16:creationId xmlns:a16="http://schemas.microsoft.com/office/drawing/2014/main" id="{D26991F6-D4C6-4491-8A1B-B6B06A2F219B}"/>
              </a:ext>
            </a:extLst>
          </p:cNvPr>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14" name="Straight Connector 13">
            <a:extLst>
              <a:ext uri="{FF2B5EF4-FFF2-40B4-BE49-F238E27FC236}">
                <a16:creationId xmlns:a16="http://schemas.microsoft.com/office/drawing/2014/main" id="{A51096D6-3376-47F0-9D25-B7D6E2796613}"/>
              </a:ext>
            </a:extLst>
          </p:cNvPr>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15" name="Straight Connector 14">
            <a:extLst>
              <a:ext uri="{FF2B5EF4-FFF2-40B4-BE49-F238E27FC236}">
                <a16:creationId xmlns:a16="http://schemas.microsoft.com/office/drawing/2014/main" id="{500243DA-FF10-4919-9D89-14C2DE30B935}"/>
              </a:ext>
            </a:extLst>
          </p:cNvPr>
          <p:cNvSpPr>
            <a:spLocks noChangeShapeType="1"/>
          </p:cNvSpPr>
          <p:nvPr/>
        </p:nvSpPr>
        <p:spPr bwMode="auto">
          <a:xfrm>
            <a:off x="911383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16" name="Rectangle 15">
            <a:extLst>
              <a:ext uri="{FF2B5EF4-FFF2-40B4-BE49-F238E27FC236}">
                <a16:creationId xmlns:a16="http://schemas.microsoft.com/office/drawing/2014/main" id="{C4CAC8B7-10F6-4CC8-92A9-5881F2E65DD7}"/>
              </a:ext>
            </a:extLst>
          </p:cNvPr>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7" name="Oval 16">
            <a:extLst>
              <a:ext uri="{FF2B5EF4-FFF2-40B4-BE49-F238E27FC236}">
                <a16:creationId xmlns:a16="http://schemas.microsoft.com/office/drawing/2014/main" id="{5D5B4F29-CEC0-4094-AE46-F1DDEA01ABC3}"/>
              </a:ext>
            </a:extLst>
          </p:cNvPr>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8" name="Oval 17">
            <a:extLst>
              <a:ext uri="{FF2B5EF4-FFF2-40B4-BE49-F238E27FC236}">
                <a16:creationId xmlns:a16="http://schemas.microsoft.com/office/drawing/2014/main" id="{2BF33DC3-24C7-414F-9884-F940F79CEDD0}"/>
              </a:ext>
            </a:extLst>
          </p:cNvPr>
          <p:cNvSpPr/>
          <p:nvPr/>
        </p:nvSpPr>
        <p:spPr bwMode="auto">
          <a:xfrm>
            <a:off x="1309688" y="4867275"/>
            <a:ext cx="641350"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9" name="Oval 18">
            <a:extLst>
              <a:ext uri="{FF2B5EF4-FFF2-40B4-BE49-F238E27FC236}">
                <a16:creationId xmlns:a16="http://schemas.microsoft.com/office/drawing/2014/main" id="{7C0A655F-3BE2-4FB4-B71A-FB3CAF09B755}"/>
              </a:ext>
            </a:extLst>
          </p:cNvPr>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0" name="Oval 19">
            <a:extLst>
              <a:ext uri="{FF2B5EF4-FFF2-40B4-BE49-F238E27FC236}">
                <a16:creationId xmlns:a16="http://schemas.microsoft.com/office/drawing/2014/main" id="{07272C0C-60A9-456D-98EE-3791360FF9E4}"/>
              </a:ext>
            </a:extLst>
          </p:cNvPr>
          <p:cNvSpPr/>
          <p:nvPr/>
        </p:nvSpPr>
        <p:spPr bwMode="auto">
          <a:xfrm>
            <a:off x="1663700" y="5788025"/>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1" name="Oval 20">
            <a:extLst>
              <a:ext uri="{FF2B5EF4-FFF2-40B4-BE49-F238E27FC236}">
                <a16:creationId xmlns:a16="http://schemas.microsoft.com/office/drawing/2014/main" id="{3E170B55-FF43-42F1-8AB1-E2C1F31D0F2B}"/>
              </a:ext>
            </a:extLst>
          </p:cNvPr>
          <p:cNvSpPr/>
          <p:nvPr/>
        </p:nvSpPr>
        <p:spPr>
          <a:xfrm>
            <a:off x="1905000" y="4495800"/>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8" name="Title 7"/>
          <p:cNvSpPr>
            <a:spLocks noGrp="1"/>
          </p:cNvSpPr>
          <p:nvPr>
            <p:ph type="ctrTitle"/>
          </p:nvPr>
        </p:nvSpPr>
        <p:spPr>
          <a:xfrm>
            <a:off x="2286000" y="3124200"/>
            <a:ext cx="6172200" cy="1894362"/>
          </a:xfrm>
        </p:spPr>
        <p:txBody>
          <a:bodyPr/>
          <a:lstStyle>
            <a:lvl1pPr>
              <a:defRPr b="1"/>
            </a:lvl1pPr>
          </a:lstStyle>
          <a:p>
            <a:r>
              <a:rPr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22" name="Date Placeholder 27">
            <a:extLst>
              <a:ext uri="{FF2B5EF4-FFF2-40B4-BE49-F238E27FC236}">
                <a16:creationId xmlns:a16="http://schemas.microsoft.com/office/drawing/2014/main" id="{04E49F5B-C6AB-4F75-A5D0-EA4A09327314}"/>
              </a:ext>
            </a:extLst>
          </p:cNvPr>
          <p:cNvSpPr>
            <a:spLocks noGrp="1"/>
          </p:cNvSpPr>
          <p:nvPr>
            <p:ph type="dt" sz="half" idx="10"/>
          </p:nvPr>
        </p:nvSpPr>
        <p:spPr bwMode="auto">
          <a:xfrm rot="5400000">
            <a:off x="7764463" y="1174750"/>
            <a:ext cx="2286000" cy="381000"/>
          </a:xfrm>
        </p:spPr>
        <p:txBody>
          <a:bodyPr/>
          <a:lstStyle>
            <a:lvl1pPr>
              <a:defRPr/>
            </a:lvl1pPr>
          </a:lstStyle>
          <a:p>
            <a:pPr>
              <a:defRPr/>
            </a:pPr>
            <a:fld id="{8A2E2AA8-64C7-4FF4-8204-746A30ECE5A4}" type="datetimeFigureOut">
              <a:rPr lang="en-US"/>
              <a:pPr>
                <a:defRPr/>
              </a:pPr>
              <a:t>4/20/2021</a:t>
            </a:fld>
            <a:endParaRPr lang="en-US"/>
          </a:p>
        </p:txBody>
      </p:sp>
      <p:sp>
        <p:nvSpPr>
          <p:cNvPr id="23" name="Footer Placeholder 16">
            <a:extLst>
              <a:ext uri="{FF2B5EF4-FFF2-40B4-BE49-F238E27FC236}">
                <a16:creationId xmlns:a16="http://schemas.microsoft.com/office/drawing/2014/main" id="{3F1F8A90-E913-4B71-84B1-364AF747C54D}"/>
              </a:ext>
            </a:extLst>
          </p:cNvPr>
          <p:cNvSpPr>
            <a:spLocks noGrp="1"/>
          </p:cNvSpPr>
          <p:nvPr>
            <p:ph type="ftr" sz="quarter" idx="11"/>
          </p:nvPr>
        </p:nvSpPr>
        <p:spPr bwMode="auto">
          <a:xfrm rot="5400000">
            <a:off x="7077076" y="4181475"/>
            <a:ext cx="3657600" cy="384175"/>
          </a:xfrm>
        </p:spPr>
        <p:txBody>
          <a:bodyPr/>
          <a:lstStyle>
            <a:lvl1pPr>
              <a:defRPr/>
            </a:lvl1pPr>
          </a:lstStyle>
          <a:p>
            <a:pPr>
              <a:defRPr/>
            </a:pPr>
            <a:endParaRPr lang="en-US"/>
          </a:p>
        </p:txBody>
      </p:sp>
      <p:sp>
        <p:nvSpPr>
          <p:cNvPr id="24" name="Slide Number Placeholder 28">
            <a:extLst>
              <a:ext uri="{FF2B5EF4-FFF2-40B4-BE49-F238E27FC236}">
                <a16:creationId xmlns:a16="http://schemas.microsoft.com/office/drawing/2014/main" id="{435F1CF2-A37B-4F97-A522-ADF65F81179F}"/>
              </a:ext>
            </a:extLst>
          </p:cNvPr>
          <p:cNvSpPr>
            <a:spLocks noGrp="1"/>
          </p:cNvSpPr>
          <p:nvPr>
            <p:ph type="sldNum" sz="quarter" idx="12"/>
          </p:nvPr>
        </p:nvSpPr>
        <p:spPr bwMode="auto">
          <a:xfrm>
            <a:off x="1325563" y="4929188"/>
            <a:ext cx="609600" cy="517525"/>
          </a:xfrm>
        </p:spPr>
        <p:txBody>
          <a:bodyPr/>
          <a:lstStyle>
            <a:lvl1pPr>
              <a:defRPr/>
            </a:lvl1pPr>
          </a:lstStyle>
          <a:p>
            <a:fld id="{1E47222D-4355-4EE1-B9C5-48ED65D79965}" type="slidenum">
              <a:rPr lang="en-US" altLang="en-US"/>
              <a:pPr/>
              <a:t>‹#›</a:t>
            </a:fld>
            <a:endParaRPr lang="en-US" altLang="en-US"/>
          </a:p>
        </p:txBody>
      </p:sp>
    </p:spTree>
    <p:extLst>
      <p:ext uri="{BB962C8B-B14F-4D97-AF65-F5344CB8AC3E}">
        <p14:creationId xmlns:p14="http://schemas.microsoft.com/office/powerpoint/2010/main" val="156445584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06127DED-4AE6-4555-85AB-1E21618C98B4}"/>
              </a:ext>
            </a:extLst>
          </p:cNvPr>
          <p:cNvSpPr>
            <a:spLocks noGrp="1"/>
          </p:cNvSpPr>
          <p:nvPr>
            <p:ph type="dt" sz="half" idx="10"/>
          </p:nvPr>
        </p:nvSpPr>
        <p:spPr/>
        <p:txBody>
          <a:bodyPr/>
          <a:lstStyle>
            <a:lvl1pPr>
              <a:defRPr/>
            </a:lvl1pPr>
          </a:lstStyle>
          <a:p>
            <a:pPr>
              <a:defRPr/>
            </a:pPr>
            <a:fld id="{6C71F8FE-FF9F-4D75-AA06-B0AFAE3CC41A}" type="datetimeFigureOut">
              <a:rPr lang="en-US"/>
              <a:pPr>
                <a:defRPr/>
              </a:pPr>
              <a:t>4/20/2021</a:t>
            </a:fld>
            <a:endParaRPr lang="en-US"/>
          </a:p>
        </p:txBody>
      </p:sp>
      <p:sp>
        <p:nvSpPr>
          <p:cNvPr id="5" name="Footer Placeholder 2">
            <a:extLst>
              <a:ext uri="{FF2B5EF4-FFF2-40B4-BE49-F238E27FC236}">
                <a16:creationId xmlns:a16="http://schemas.microsoft.com/office/drawing/2014/main" id="{389120B4-761D-4A46-A0C9-D07B7A84EAD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828117F4-2BB6-4AA3-B747-2A049C77DDE4}"/>
              </a:ext>
            </a:extLst>
          </p:cNvPr>
          <p:cNvSpPr>
            <a:spLocks noGrp="1"/>
          </p:cNvSpPr>
          <p:nvPr>
            <p:ph type="sldNum" sz="quarter" idx="12"/>
          </p:nvPr>
        </p:nvSpPr>
        <p:spPr/>
        <p:txBody>
          <a:bodyPr/>
          <a:lstStyle>
            <a:lvl1pPr>
              <a:defRPr/>
            </a:lvl1pPr>
          </a:lstStyle>
          <a:p>
            <a:fld id="{4739B033-15F5-49AD-B6DA-BCD2A11B7DFF}" type="slidenum">
              <a:rPr lang="en-US" altLang="en-US"/>
              <a:pPr/>
              <a:t>‹#›</a:t>
            </a:fld>
            <a:endParaRPr lang="en-US" altLang="en-US"/>
          </a:p>
        </p:txBody>
      </p:sp>
    </p:spTree>
    <p:extLst>
      <p:ext uri="{BB962C8B-B14F-4D97-AF65-F5344CB8AC3E}">
        <p14:creationId xmlns:p14="http://schemas.microsoft.com/office/powerpoint/2010/main" val="3455113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714DB548-2DB2-435F-A8EF-D7502FDDCD49}"/>
              </a:ext>
            </a:extLst>
          </p:cNvPr>
          <p:cNvSpPr>
            <a:spLocks noGrp="1"/>
          </p:cNvSpPr>
          <p:nvPr>
            <p:ph type="dt" sz="half" idx="10"/>
          </p:nvPr>
        </p:nvSpPr>
        <p:spPr/>
        <p:txBody>
          <a:bodyPr/>
          <a:lstStyle>
            <a:lvl1pPr>
              <a:defRPr/>
            </a:lvl1pPr>
          </a:lstStyle>
          <a:p>
            <a:pPr>
              <a:defRPr/>
            </a:pPr>
            <a:fld id="{59FA55AD-47AD-494A-A85E-6C2C14BF6CDA}" type="datetimeFigureOut">
              <a:rPr lang="en-US"/>
              <a:pPr>
                <a:defRPr/>
              </a:pPr>
              <a:t>4/20/2021</a:t>
            </a:fld>
            <a:endParaRPr lang="en-US"/>
          </a:p>
        </p:txBody>
      </p:sp>
      <p:sp>
        <p:nvSpPr>
          <p:cNvPr id="5" name="Footer Placeholder 2">
            <a:extLst>
              <a:ext uri="{FF2B5EF4-FFF2-40B4-BE49-F238E27FC236}">
                <a16:creationId xmlns:a16="http://schemas.microsoft.com/office/drawing/2014/main" id="{517F4898-5E3E-4EFB-AE83-28FC05E34F4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DC922626-0733-4BEB-8027-1454D67C4419}"/>
              </a:ext>
            </a:extLst>
          </p:cNvPr>
          <p:cNvSpPr>
            <a:spLocks noGrp="1"/>
          </p:cNvSpPr>
          <p:nvPr>
            <p:ph type="sldNum" sz="quarter" idx="12"/>
          </p:nvPr>
        </p:nvSpPr>
        <p:spPr/>
        <p:txBody>
          <a:bodyPr/>
          <a:lstStyle>
            <a:lvl1pPr>
              <a:defRPr/>
            </a:lvl1pPr>
          </a:lstStyle>
          <a:p>
            <a:fld id="{44BA3AD8-F58A-4EE3-BA71-9D8089254071}" type="slidenum">
              <a:rPr lang="en-US" altLang="en-US"/>
              <a:pPr/>
              <a:t>‹#›</a:t>
            </a:fld>
            <a:endParaRPr lang="en-US" altLang="en-US"/>
          </a:p>
        </p:txBody>
      </p:sp>
    </p:spTree>
    <p:extLst>
      <p:ext uri="{BB962C8B-B14F-4D97-AF65-F5344CB8AC3E}">
        <p14:creationId xmlns:p14="http://schemas.microsoft.com/office/powerpoint/2010/main" val="4040789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6">
            <a:extLst>
              <a:ext uri="{FF2B5EF4-FFF2-40B4-BE49-F238E27FC236}">
                <a16:creationId xmlns:a16="http://schemas.microsoft.com/office/drawing/2014/main" id="{1E352126-0B8F-43BC-B367-DCB4427E8A96}"/>
              </a:ext>
            </a:extLst>
          </p:cNvPr>
          <p:cNvSpPr>
            <a:spLocks noGrp="1"/>
          </p:cNvSpPr>
          <p:nvPr>
            <p:ph type="dt" sz="half" idx="10"/>
          </p:nvPr>
        </p:nvSpPr>
        <p:spPr/>
        <p:txBody>
          <a:bodyPr rtlCol="0"/>
          <a:lstStyle>
            <a:lvl1pPr>
              <a:defRPr/>
            </a:lvl1pPr>
          </a:lstStyle>
          <a:p>
            <a:pPr>
              <a:defRPr/>
            </a:pPr>
            <a:fld id="{0A579D32-4889-45C8-A2C8-37E68A37BDA6}" type="datetimeFigureOut">
              <a:rPr lang="en-US"/>
              <a:pPr>
                <a:defRPr/>
              </a:pPr>
              <a:t>4/20/2021</a:t>
            </a:fld>
            <a:endParaRPr lang="en-US"/>
          </a:p>
        </p:txBody>
      </p:sp>
      <p:sp>
        <p:nvSpPr>
          <p:cNvPr id="5" name="Slide Number Placeholder 8">
            <a:extLst>
              <a:ext uri="{FF2B5EF4-FFF2-40B4-BE49-F238E27FC236}">
                <a16:creationId xmlns:a16="http://schemas.microsoft.com/office/drawing/2014/main" id="{B2D8CC0B-8ACB-41EB-8331-C31CE6B81BD0}"/>
              </a:ext>
            </a:extLst>
          </p:cNvPr>
          <p:cNvSpPr>
            <a:spLocks noGrp="1"/>
          </p:cNvSpPr>
          <p:nvPr>
            <p:ph type="sldNum" sz="quarter" idx="11"/>
          </p:nvPr>
        </p:nvSpPr>
        <p:spPr/>
        <p:txBody>
          <a:bodyPr/>
          <a:lstStyle>
            <a:lvl1pPr>
              <a:defRPr/>
            </a:lvl1pPr>
          </a:lstStyle>
          <a:p>
            <a:fld id="{FBE7767F-4B71-47EB-84B5-A9D9D3E04531}" type="slidenum">
              <a:rPr lang="en-US" altLang="en-US"/>
              <a:pPr/>
              <a:t>‹#›</a:t>
            </a:fld>
            <a:endParaRPr lang="en-US" altLang="en-US"/>
          </a:p>
        </p:txBody>
      </p:sp>
      <p:sp>
        <p:nvSpPr>
          <p:cNvPr id="6" name="Footer Placeholder 9">
            <a:extLst>
              <a:ext uri="{FF2B5EF4-FFF2-40B4-BE49-F238E27FC236}">
                <a16:creationId xmlns:a16="http://schemas.microsoft.com/office/drawing/2014/main" id="{B67ED3E0-9A4C-4AEE-860D-844A74283AD6}"/>
              </a:ext>
            </a:extLst>
          </p:cNvPr>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319569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2DF73A-4E2C-41D4-A95E-2A588D108B57}"/>
              </a:ext>
            </a:extLst>
          </p:cNvPr>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a:extLst>
              <a:ext uri="{FF2B5EF4-FFF2-40B4-BE49-F238E27FC236}">
                <a16:creationId xmlns:a16="http://schemas.microsoft.com/office/drawing/2014/main" id="{7201CD37-C289-47F2-98C8-3D3667908564}"/>
              </a:ext>
            </a:extLst>
          </p:cNvPr>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05176C03-D5FD-41CC-9F3E-47CF6E7C124A}"/>
              </a:ext>
            </a:extLst>
          </p:cNvPr>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a:extLst>
              <a:ext uri="{FF2B5EF4-FFF2-40B4-BE49-F238E27FC236}">
                <a16:creationId xmlns:a16="http://schemas.microsoft.com/office/drawing/2014/main" id="{AA1D114C-9151-4EE5-92B1-9486D51FC603}"/>
              </a:ext>
            </a:extLst>
          </p:cNvPr>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Straight Connector 7">
            <a:extLst>
              <a:ext uri="{FF2B5EF4-FFF2-40B4-BE49-F238E27FC236}">
                <a16:creationId xmlns:a16="http://schemas.microsoft.com/office/drawing/2014/main" id="{72641B43-EB0B-49EA-AF30-ACF7D9389E2C}"/>
              </a:ext>
            </a:extLst>
          </p:cNvPr>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9" name="Straight Connector 8">
            <a:extLst>
              <a:ext uri="{FF2B5EF4-FFF2-40B4-BE49-F238E27FC236}">
                <a16:creationId xmlns:a16="http://schemas.microsoft.com/office/drawing/2014/main" id="{C2A07027-7379-4282-9935-36B8DF2D649B}"/>
              </a:ext>
            </a:extLst>
          </p:cNvPr>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10" name="Straight Connector 9">
            <a:extLst>
              <a:ext uri="{FF2B5EF4-FFF2-40B4-BE49-F238E27FC236}">
                <a16:creationId xmlns:a16="http://schemas.microsoft.com/office/drawing/2014/main" id="{F2DB0FD8-DA6B-4E0E-8777-7C9E691F9B3F}"/>
              </a:ext>
            </a:extLst>
          </p:cNvPr>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11" name="Straight Connector 10">
            <a:extLst>
              <a:ext uri="{FF2B5EF4-FFF2-40B4-BE49-F238E27FC236}">
                <a16:creationId xmlns:a16="http://schemas.microsoft.com/office/drawing/2014/main" id="{FD09D6BE-B766-415B-9863-AAA18D38BE64}"/>
              </a:ext>
            </a:extLst>
          </p:cNvPr>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12" name="Straight Connector 11">
            <a:extLst>
              <a:ext uri="{FF2B5EF4-FFF2-40B4-BE49-F238E27FC236}">
                <a16:creationId xmlns:a16="http://schemas.microsoft.com/office/drawing/2014/main" id="{5B459D5C-6B42-4759-B6C8-C2421726B4C4}"/>
              </a:ext>
            </a:extLst>
          </p:cNvPr>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13" name="Rectangle 12">
            <a:extLst>
              <a:ext uri="{FF2B5EF4-FFF2-40B4-BE49-F238E27FC236}">
                <a16:creationId xmlns:a16="http://schemas.microsoft.com/office/drawing/2014/main" id="{F5273503-8F24-4D0A-A40F-2AF29CDB1A82}"/>
              </a:ext>
            </a:extLst>
          </p:cNvPr>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4" name="Oval 13">
            <a:extLst>
              <a:ext uri="{FF2B5EF4-FFF2-40B4-BE49-F238E27FC236}">
                <a16:creationId xmlns:a16="http://schemas.microsoft.com/office/drawing/2014/main" id="{6E0B9D35-6793-492E-8A08-56FEECC9DC29}"/>
              </a:ext>
            </a:extLst>
          </p:cNvPr>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5" name="Oval 14">
            <a:extLst>
              <a:ext uri="{FF2B5EF4-FFF2-40B4-BE49-F238E27FC236}">
                <a16:creationId xmlns:a16="http://schemas.microsoft.com/office/drawing/2014/main" id="{B029E45C-1836-437F-AA87-E8E8DDBD1151}"/>
              </a:ext>
            </a:extLst>
          </p:cNvPr>
          <p:cNvSpPr/>
          <p:nvPr/>
        </p:nvSpPr>
        <p:spPr bwMode="auto">
          <a:xfrm>
            <a:off x="1323975" y="4867275"/>
            <a:ext cx="642938"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6" name="Oval 15">
            <a:extLst>
              <a:ext uri="{FF2B5EF4-FFF2-40B4-BE49-F238E27FC236}">
                <a16:creationId xmlns:a16="http://schemas.microsoft.com/office/drawing/2014/main" id="{B620AE16-323A-4405-96BA-9C75D78C75CD}"/>
              </a:ext>
            </a:extLst>
          </p:cNvPr>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7" name="Oval 16">
            <a:extLst>
              <a:ext uri="{FF2B5EF4-FFF2-40B4-BE49-F238E27FC236}">
                <a16:creationId xmlns:a16="http://schemas.microsoft.com/office/drawing/2014/main" id="{D6BF97DB-5837-4631-8AC8-071A91EB4A15}"/>
              </a:ext>
            </a:extLst>
          </p:cNvPr>
          <p:cNvSpPr/>
          <p:nvPr/>
        </p:nvSpPr>
        <p:spPr bwMode="auto">
          <a:xfrm>
            <a:off x="1663700" y="5791200"/>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8" name="Oval 17">
            <a:extLst>
              <a:ext uri="{FF2B5EF4-FFF2-40B4-BE49-F238E27FC236}">
                <a16:creationId xmlns:a16="http://schemas.microsoft.com/office/drawing/2014/main" id="{25F3D66C-02F1-44D5-90A2-A8FD8C0B0B3A}"/>
              </a:ext>
            </a:extLst>
          </p:cNvPr>
          <p:cNvSpPr/>
          <p:nvPr/>
        </p:nvSpPr>
        <p:spPr bwMode="auto">
          <a:xfrm>
            <a:off x="1879600" y="4479925"/>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19" name="Straight Connector 18">
            <a:extLst>
              <a:ext uri="{FF2B5EF4-FFF2-40B4-BE49-F238E27FC236}">
                <a16:creationId xmlns:a16="http://schemas.microsoft.com/office/drawing/2014/main" id="{344B711A-FC7D-4542-8551-BD6FD6337834}"/>
              </a:ext>
            </a:extLst>
          </p:cNvPr>
          <p:cNvSpPr>
            <a:spLocks noChangeShapeType="1"/>
          </p:cNvSpPr>
          <p:nvPr/>
        </p:nvSpPr>
        <p:spPr bwMode="auto">
          <a:xfrm>
            <a:off x="9097963"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lang="en-US"/>
              <a:t>Click to edit Master title style</a:t>
            </a:r>
          </a:p>
        </p:txBody>
      </p:sp>
      <p:sp>
        <p:nvSpPr>
          <p:cNvPr id="3" name="Text Placeholder 2"/>
          <p:cNvSpPr>
            <a:spLocks noGrp="1"/>
          </p:cNvSpPr>
          <p:nvPr>
            <p:ph type="body" idx="1"/>
          </p:nvPr>
        </p:nvSpPr>
        <p:spPr>
          <a:xfrm>
            <a:off x="2286000" y="5010150"/>
            <a:ext cx="6172200" cy="1371600"/>
          </a:xfrm>
        </p:spPr>
        <p:txBody>
          <a:bodyPr/>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0" name="Date Placeholder 3">
            <a:extLst>
              <a:ext uri="{FF2B5EF4-FFF2-40B4-BE49-F238E27FC236}">
                <a16:creationId xmlns:a16="http://schemas.microsoft.com/office/drawing/2014/main" id="{F4C80EE2-3E6F-41A5-ADA2-E393C565F165}"/>
              </a:ext>
            </a:extLst>
          </p:cNvPr>
          <p:cNvSpPr>
            <a:spLocks noGrp="1"/>
          </p:cNvSpPr>
          <p:nvPr>
            <p:ph type="dt" sz="half" idx="10"/>
          </p:nvPr>
        </p:nvSpPr>
        <p:spPr bwMode="auto">
          <a:xfrm rot="5400000">
            <a:off x="7762875" y="1169988"/>
            <a:ext cx="2286000" cy="381000"/>
          </a:xfrm>
        </p:spPr>
        <p:txBody>
          <a:bodyPr/>
          <a:lstStyle>
            <a:lvl1pPr>
              <a:defRPr/>
            </a:lvl1pPr>
          </a:lstStyle>
          <a:p>
            <a:pPr>
              <a:defRPr/>
            </a:pPr>
            <a:fld id="{FA2C029D-BD37-4A4F-81E2-90E3387D7CD6}" type="datetimeFigureOut">
              <a:rPr lang="en-US"/>
              <a:pPr>
                <a:defRPr/>
              </a:pPr>
              <a:t>4/20/2021</a:t>
            </a:fld>
            <a:endParaRPr lang="en-US"/>
          </a:p>
        </p:txBody>
      </p:sp>
      <p:sp>
        <p:nvSpPr>
          <p:cNvPr id="21" name="Footer Placeholder 4">
            <a:extLst>
              <a:ext uri="{FF2B5EF4-FFF2-40B4-BE49-F238E27FC236}">
                <a16:creationId xmlns:a16="http://schemas.microsoft.com/office/drawing/2014/main" id="{9B1255F2-E03C-4C11-B567-2B708563D9E8}"/>
              </a:ext>
            </a:extLst>
          </p:cNvPr>
          <p:cNvSpPr>
            <a:spLocks noGrp="1"/>
          </p:cNvSpPr>
          <p:nvPr>
            <p:ph type="ftr" sz="quarter" idx="11"/>
          </p:nvPr>
        </p:nvSpPr>
        <p:spPr bwMode="auto">
          <a:xfrm rot="5400000">
            <a:off x="7077076" y="4178300"/>
            <a:ext cx="3657600" cy="384175"/>
          </a:xfrm>
        </p:spPr>
        <p:txBody>
          <a:bodyPr/>
          <a:lstStyle>
            <a:lvl1pPr>
              <a:defRPr/>
            </a:lvl1pPr>
          </a:lstStyle>
          <a:p>
            <a:pPr>
              <a:defRPr/>
            </a:pPr>
            <a:endParaRPr lang="en-US"/>
          </a:p>
        </p:txBody>
      </p:sp>
      <p:sp>
        <p:nvSpPr>
          <p:cNvPr id="22" name="Slide Number Placeholder 5">
            <a:extLst>
              <a:ext uri="{FF2B5EF4-FFF2-40B4-BE49-F238E27FC236}">
                <a16:creationId xmlns:a16="http://schemas.microsoft.com/office/drawing/2014/main" id="{3DD9C127-23C4-487B-8962-96D1BF239119}"/>
              </a:ext>
            </a:extLst>
          </p:cNvPr>
          <p:cNvSpPr>
            <a:spLocks noGrp="1"/>
          </p:cNvSpPr>
          <p:nvPr>
            <p:ph type="sldNum" sz="quarter" idx="12"/>
          </p:nvPr>
        </p:nvSpPr>
        <p:spPr bwMode="auto">
          <a:xfrm>
            <a:off x="1339850" y="4929188"/>
            <a:ext cx="609600" cy="517525"/>
          </a:xfrm>
        </p:spPr>
        <p:txBody>
          <a:bodyPr/>
          <a:lstStyle>
            <a:lvl1pPr>
              <a:defRPr/>
            </a:lvl1pPr>
          </a:lstStyle>
          <a:p>
            <a:fld id="{C39E48C1-0806-4F80-8BE9-99A2ABBA7802}" type="slidenum">
              <a:rPr lang="en-US" altLang="en-US"/>
              <a:pPr/>
              <a:t>‹#›</a:t>
            </a:fld>
            <a:endParaRPr lang="en-US" altLang="en-US"/>
          </a:p>
        </p:txBody>
      </p:sp>
    </p:spTree>
    <p:extLst>
      <p:ext uri="{BB962C8B-B14F-4D97-AF65-F5344CB8AC3E}">
        <p14:creationId xmlns:p14="http://schemas.microsoft.com/office/powerpoint/2010/main" val="49991469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457200" y="1600200"/>
            <a:ext cx="3657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270248" y="1600200"/>
            <a:ext cx="3657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4FF3A770-E511-454E-8C36-023A7144AE67}"/>
              </a:ext>
            </a:extLst>
          </p:cNvPr>
          <p:cNvSpPr>
            <a:spLocks noGrp="1"/>
          </p:cNvSpPr>
          <p:nvPr>
            <p:ph type="dt" sz="half" idx="10"/>
          </p:nvPr>
        </p:nvSpPr>
        <p:spPr/>
        <p:txBody>
          <a:bodyPr/>
          <a:lstStyle>
            <a:lvl1pPr>
              <a:defRPr/>
            </a:lvl1pPr>
          </a:lstStyle>
          <a:p>
            <a:pPr>
              <a:defRPr/>
            </a:pPr>
            <a:fld id="{A2553FC6-DDA1-48BD-8561-B79DDE5684FA}" type="datetimeFigureOut">
              <a:rPr lang="en-US"/>
              <a:pPr>
                <a:defRPr/>
              </a:pPr>
              <a:t>4/20/2021</a:t>
            </a:fld>
            <a:endParaRPr lang="en-US"/>
          </a:p>
        </p:txBody>
      </p:sp>
      <p:sp>
        <p:nvSpPr>
          <p:cNvPr id="6" name="Footer Placeholder 2">
            <a:extLst>
              <a:ext uri="{FF2B5EF4-FFF2-40B4-BE49-F238E27FC236}">
                <a16:creationId xmlns:a16="http://schemas.microsoft.com/office/drawing/2014/main" id="{2DA861BE-20AE-4054-B291-6C6F9F98609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22">
            <a:extLst>
              <a:ext uri="{FF2B5EF4-FFF2-40B4-BE49-F238E27FC236}">
                <a16:creationId xmlns:a16="http://schemas.microsoft.com/office/drawing/2014/main" id="{F8980DC3-9E7A-4BAA-9766-86D1F4BE45B5}"/>
              </a:ext>
            </a:extLst>
          </p:cNvPr>
          <p:cNvSpPr>
            <a:spLocks noGrp="1"/>
          </p:cNvSpPr>
          <p:nvPr>
            <p:ph type="sldNum" sz="quarter" idx="12"/>
          </p:nvPr>
        </p:nvSpPr>
        <p:spPr/>
        <p:txBody>
          <a:bodyPr/>
          <a:lstStyle>
            <a:lvl1pPr>
              <a:defRPr/>
            </a:lvl1pPr>
          </a:lstStyle>
          <a:p>
            <a:fld id="{F76431BB-8B00-405E-ADB7-6BD1C69AA8B7}" type="slidenum">
              <a:rPr lang="en-US" altLang="en-US"/>
              <a:pPr/>
              <a:t>‹#›</a:t>
            </a:fld>
            <a:endParaRPr lang="en-US" altLang="en-US"/>
          </a:p>
        </p:txBody>
      </p:sp>
    </p:spTree>
    <p:extLst>
      <p:ext uri="{BB962C8B-B14F-4D97-AF65-F5344CB8AC3E}">
        <p14:creationId xmlns:p14="http://schemas.microsoft.com/office/powerpoint/2010/main" val="2783537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457200" y="2362200"/>
            <a:ext cx="3657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371975" y="2362200"/>
            <a:ext cx="3657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en-US"/>
              <a:t>Click to edit Master text styles</a:t>
            </a:r>
          </a:p>
        </p:txBody>
      </p:sp>
      <p:sp>
        <p:nvSpPr>
          <p:cNvPr id="7" name="Date Placeholder 13">
            <a:extLst>
              <a:ext uri="{FF2B5EF4-FFF2-40B4-BE49-F238E27FC236}">
                <a16:creationId xmlns:a16="http://schemas.microsoft.com/office/drawing/2014/main" id="{D8D36F83-8DEA-497D-95C1-C156E06F9AB5}"/>
              </a:ext>
            </a:extLst>
          </p:cNvPr>
          <p:cNvSpPr>
            <a:spLocks noGrp="1"/>
          </p:cNvSpPr>
          <p:nvPr>
            <p:ph type="dt" sz="half" idx="10"/>
          </p:nvPr>
        </p:nvSpPr>
        <p:spPr/>
        <p:txBody>
          <a:bodyPr/>
          <a:lstStyle>
            <a:lvl1pPr>
              <a:defRPr/>
            </a:lvl1pPr>
          </a:lstStyle>
          <a:p>
            <a:pPr>
              <a:defRPr/>
            </a:pPr>
            <a:fld id="{238BEE77-7B91-47F6-9A1F-DFF5527C0EC2}" type="datetimeFigureOut">
              <a:rPr lang="en-US"/>
              <a:pPr>
                <a:defRPr/>
              </a:pPr>
              <a:t>4/20/2021</a:t>
            </a:fld>
            <a:endParaRPr lang="en-US"/>
          </a:p>
        </p:txBody>
      </p:sp>
      <p:sp>
        <p:nvSpPr>
          <p:cNvPr id="8" name="Footer Placeholder 2">
            <a:extLst>
              <a:ext uri="{FF2B5EF4-FFF2-40B4-BE49-F238E27FC236}">
                <a16:creationId xmlns:a16="http://schemas.microsoft.com/office/drawing/2014/main" id="{8B7F891A-B6CF-45BD-8984-497EBBF6AA76}"/>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22">
            <a:extLst>
              <a:ext uri="{FF2B5EF4-FFF2-40B4-BE49-F238E27FC236}">
                <a16:creationId xmlns:a16="http://schemas.microsoft.com/office/drawing/2014/main" id="{4DAAA687-311F-46DF-B213-3A633C4A3CDC}"/>
              </a:ext>
            </a:extLst>
          </p:cNvPr>
          <p:cNvSpPr>
            <a:spLocks noGrp="1"/>
          </p:cNvSpPr>
          <p:nvPr>
            <p:ph type="sldNum" sz="quarter" idx="12"/>
          </p:nvPr>
        </p:nvSpPr>
        <p:spPr/>
        <p:txBody>
          <a:bodyPr/>
          <a:lstStyle>
            <a:lvl1pPr>
              <a:defRPr/>
            </a:lvl1pPr>
          </a:lstStyle>
          <a:p>
            <a:fld id="{DCBB0755-344B-406C-8492-22DA7C1AB63C}" type="slidenum">
              <a:rPr lang="en-US" altLang="en-US"/>
              <a:pPr/>
              <a:t>‹#›</a:t>
            </a:fld>
            <a:endParaRPr lang="en-US" altLang="en-US"/>
          </a:p>
        </p:txBody>
      </p:sp>
    </p:spTree>
    <p:extLst>
      <p:ext uri="{BB962C8B-B14F-4D97-AF65-F5344CB8AC3E}">
        <p14:creationId xmlns:p14="http://schemas.microsoft.com/office/powerpoint/2010/main" val="3594407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5">
            <a:extLst>
              <a:ext uri="{FF2B5EF4-FFF2-40B4-BE49-F238E27FC236}">
                <a16:creationId xmlns:a16="http://schemas.microsoft.com/office/drawing/2014/main" id="{17E00BA4-9AA7-4432-840D-058C99E55E63}"/>
              </a:ext>
            </a:extLst>
          </p:cNvPr>
          <p:cNvSpPr>
            <a:spLocks noGrp="1"/>
          </p:cNvSpPr>
          <p:nvPr>
            <p:ph type="dt" sz="half" idx="10"/>
          </p:nvPr>
        </p:nvSpPr>
        <p:spPr/>
        <p:txBody>
          <a:bodyPr rtlCol="0"/>
          <a:lstStyle>
            <a:lvl1pPr>
              <a:defRPr/>
            </a:lvl1pPr>
          </a:lstStyle>
          <a:p>
            <a:pPr>
              <a:defRPr/>
            </a:pPr>
            <a:fld id="{052DDB49-03E9-452E-BEC0-B1EE18207E71}" type="datetimeFigureOut">
              <a:rPr lang="en-US"/>
              <a:pPr>
                <a:defRPr/>
              </a:pPr>
              <a:t>4/20/2021</a:t>
            </a:fld>
            <a:endParaRPr lang="en-US"/>
          </a:p>
        </p:txBody>
      </p:sp>
      <p:sp>
        <p:nvSpPr>
          <p:cNvPr id="4" name="Slide Number Placeholder 6">
            <a:extLst>
              <a:ext uri="{FF2B5EF4-FFF2-40B4-BE49-F238E27FC236}">
                <a16:creationId xmlns:a16="http://schemas.microsoft.com/office/drawing/2014/main" id="{3FF0B257-271E-4882-A36D-BA94B3D21998}"/>
              </a:ext>
            </a:extLst>
          </p:cNvPr>
          <p:cNvSpPr>
            <a:spLocks noGrp="1"/>
          </p:cNvSpPr>
          <p:nvPr>
            <p:ph type="sldNum" sz="quarter" idx="11"/>
          </p:nvPr>
        </p:nvSpPr>
        <p:spPr/>
        <p:txBody>
          <a:bodyPr/>
          <a:lstStyle>
            <a:lvl1pPr>
              <a:defRPr/>
            </a:lvl1pPr>
          </a:lstStyle>
          <a:p>
            <a:fld id="{1C6D0F3A-E7BA-43E1-B029-B69F7651F6AF}" type="slidenum">
              <a:rPr lang="en-US" altLang="en-US"/>
              <a:pPr/>
              <a:t>‹#›</a:t>
            </a:fld>
            <a:endParaRPr lang="en-US" altLang="en-US"/>
          </a:p>
        </p:txBody>
      </p:sp>
      <p:sp>
        <p:nvSpPr>
          <p:cNvPr id="5" name="Footer Placeholder 7">
            <a:extLst>
              <a:ext uri="{FF2B5EF4-FFF2-40B4-BE49-F238E27FC236}">
                <a16:creationId xmlns:a16="http://schemas.microsoft.com/office/drawing/2014/main" id="{99C8638E-DF27-478C-B09E-B6969392436A}"/>
              </a:ext>
            </a:extLst>
          </p:cNvPr>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2034822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FBD744C0-4D78-44B4-8849-2610CA3DDB9B}"/>
              </a:ext>
            </a:extLst>
          </p:cNvPr>
          <p:cNvSpPr>
            <a:spLocks noGrp="1"/>
          </p:cNvSpPr>
          <p:nvPr>
            <p:ph type="dt" sz="half" idx="10"/>
          </p:nvPr>
        </p:nvSpPr>
        <p:spPr/>
        <p:txBody>
          <a:bodyPr/>
          <a:lstStyle>
            <a:lvl1pPr>
              <a:defRPr/>
            </a:lvl1pPr>
          </a:lstStyle>
          <a:p>
            <a:pPr>
              <a:defRPr/>
            </a:pPr>
            <a:fld id="{19FED952-A3B5-4D28-82C5-6E55CA37662A}" type="datetimeFigureOut">
              <a:rPr lang="en-US"/>
              <a:pPr>
                <a:defRPr/>
              </a:pPr>
              <a:t>4/20/2021</a:t>
            </a:fld>
            <a:endParaRPr lang="en-US"/>
          </a:p>
        </p:txBody>
      </p:sp>
      <p:sp>
        <p:nvSpPr>
          <p:cNvPr id="3" name="Footer Placeholder 2">
            <a:extLst>
              <a:ext uri="{FF2B5EF4-FFF2-40B4-BE49-F238E27FC236}">
                <a16:creationId xmlns:a16="http://schemas.microsoft.com/office/drawing/2014/main" id="{98E1A3FB-5D24-4D5E-911A-61AA8F02399C}"/>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D19865AD-68D9-4D15-9781-C97DB57E945B}"/>
              </a:ext>
            </a:extLst>
          </p:cNvPr>
          <p:cNvSpPr>
            <a:spLocks noGrp="1"/>
          </p:cNvSpPr>
          <p:nvPr>
            <p:ph type="sldNum" sz="quarter" idx="12"/>
          </p:nvPr>
        </p:nvSpPr>
        <p:spPr/>
        <p:txBody>
          <a:bodyPr/>
          <a:lstStyle>
            <a:lvl1pPr>
              <a:defRPr/>
            </a:lvl1pPr>
          </a:lstStyle>
          <a:p>
            <a:fld id="{CA53ABFC-E34B-4018-B108-2056DB487E6A}" type="slidenum">
              <a:rPr lang="en-US" altLang="en-US"/>
              <a:pPr/>
              <a:t>‹#›</a:t>
            </a:fld>
            <a:endParaRPr lang="en-US" altLang="en-US"/>
          </a:p>
        </p:txBody>
      </p:sp>
    </p:spTree>
    <p:extLst>
      <p:ext uri="{BB962C8B-B14F-4D97-AF65-F5344CB8AC3E}">
        <p14:creationId xmlns:p14="http://schemas.microsoft.com/office/powerpoint/2010/main" val="86002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Straight Connector 4">
            <a:extLst>
              <a:ext uri="{FF2B5EF4-FFF2-40B4-BE49-F238E27FC236}">
                <a16:creationId xmlns:a16="http://schemas.microsoft.com/office/drawing/2014/main" id="{65F48EE0-EA04-4D13-ACAC-944EFF04F451}"/>
              </a:ext>
            </a:extLst>
          </p:cNvPr>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a:defRPr/>
            </a:pPr>
            <a:endParaRPr lang="en-US" dirty="0">
              <a:latin typeface="Arial" charset="0"/>
              <a:cs typeface="Arial" charset="0"/>
            </a:endParaRPr>
          </a:p>
        </p:txBody>
      </p:sp>
      <p:sp>
        <p:nvSpPr>
          <p:cNvPr id="6" name="Straight Connector 5">
            <a:extLst>
              <a:ext uri="{FF2B5EF4-FFF2-40B4-BE49-F238E27FC236}">
                <a16:creationId xmlns:a16="http://schemas.microsoft.com/office/drawing/2014/main" id="{E24E11E5-B542-4B07-B9A9-DFFBF5B41FDB}"/>
              </a:ext>
            </a:extLst>
          </p:cNvPr>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a:defRPr/>
            </a:pPr>
            <a:endParaRPr lang="en-US" dirty="0">
              <a:latin typeface="Arial" charset="0"/>
              <a:cs typeface="Arial" charset="0"/>
            </a:endParaRPr>
          </a:p>
        </p:txBody>
      </p:sp>
      <p:sp>
        <p:nvSpPr>
          <p:cNvPr id="7" name="Straight Connector 6">
            <a:extLst>
              <a:ext uri="{FF2B5EF4-FFF2-40B4-BE49-F238E27FC236}">
                <a16:creationId xmlns:a16="http://schemas.microsoft.com/office/drawing/2014/main" id="{6D42756F-2479-41F1-B713-AC651F902BFF}"/>
              </a:ext>
            </a:extLst>
          </p:cNvPr>
          <p:cNvSpPr>
            <a:spLocks noChangeShapeType="1"/>
          </p:cNvSpPr>
          <p:nvPr/>
        </p:nvSpPr>
        <p:spPr bwMode="auto">
          <a:xfrm>
            <a:off x="6192838" y="0"/>
            <a:ext cx="0" cy="6858000"/>
          </a:xfrm>
          <a:prstGeom prst="line">
            <a:avLst/>
          </a:prstGeom>
          <a:noFill/>
          <a:ln w="12700" cap="flat" cmpd="sng" algn="ctr">
            <a:solidFill>
              <a:schemeClr val="accent1"/>
            </a:solidFill>
            <a:prstDash val="solid"/>
            <a:round/>
            <a:headEnd type="none" w="med" len="med"/>
            <a:tailEnd type="none" w="med" len="med"/>
          </a:ln>
          <a:effectLst/>
        </p:spPr>
        <p:txBody>
          <a:bodyPr/>
          <a:lstStyle/>
          <a:p>
            <a:pPr>
              <a:defRPr/>
            </a:pPr>
            <a:endParaRPr lang="en-US" dirty="0">
              <a:latin typeface="Arial" charset="0"/>
              <a:cs typeface="Arial" charset="0"/>
            </a:endParaRPr>
          </a:p>
        </p:txBody>
      </p:sp>
      <p:sp>
        <p:nvSpPr>
          <p:cNvPr id="8" name="Straight Connector 7">
            <a:extLst>
              <a:ext uri="{FF2B5EF4-FFF2-40B4-BE49-F238E27FC236}">
                <a16:creationId xmlns:a16="http://schemas.microsoft.com/office/drawing/2014/main" id="{3BE74EFE-587F-4741-AD73-5F7102F7E5C6}"/>
              </a:ext>
            </a:extLst>
          </p:cNvPr>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9" name="Rectangle 8">
            <a:extLst>
              <a:ext uri="{FF2B5EF4-FFF2-40B4-BE49-F238E27FC236}">
                <a16:creationId xmlns:a16="http://schemas.microsoft.com/office/drawing/2014/main" id="{1E74D5B4-3B47-415A-AFE5-9598A7ACA843}"/>
              </a:ext>
            </a:extLst>
          </p:cNvPr>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0" name="Straight Connector 9">
            <a:extLst>
              <a:ext uri="{FF2B5EF4-FFF2-40B4-BE49-F238E27FC236}">
                <a16:creationId xmlns:a16="http://schemas.microsoft.com/office/drawing/2014/main" id="{A486E063-6425-4569-857A-4319ACC877C7}"/>
              </a:ext>
            </a:extLst>
          </p:cNvPr>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11" name="Oval 10">
            <a:extLst>
              <a:ext uri="{FF2B5EF4-FFF2-40B4-BE49-F238E27FC236}">
                <a16:creationId xmlns:a16="http://schemas.microsoft.com/office/drawing/2014/main" id="{717B3BC4-199A-49E7-B4A2-0DD8132A32E4}"/>
              </a:ext>
            </a:extLst>
          </p:cNvPr>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 name="Title 1"/>
          <p:cNvSpPr>
            <a:spLocks noGrp="1"/>
          </p:cNvSpPr>
          <p:nvPr>
            <p:ph type="title"/>
          </p:nvPr>
        </p:nvSpPr>
        <p:spPr>
          <a:xfrm rot="5400000">
            <a:off x="3371850" y="3200400"/>
            <a:ext cx="6309360" cy="457200"/>
          </a:xfrm>
        </p:spPr>
        <p:txBody>
          <a:bodyPr/>
          <a:lstStyle>
            <a:lvl1pPr algn="l">
              <a:buNone/>
              <a:defRPr sz="2000" b="1" cap="small" baseline="0"/>
            </a:lvl1pPr>
          </a:lstStyle>
          <a:p>
            <a:r>
              <a:rPr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8" name="Content Placeholder 17"/>
          <p:cNvSpPr>
            <a:spLocks noGrp="1"/>
          </p:cNvSpPr>
          <p:nvPr>
            <p:ph sz="quarter" idx="1"/>
          </p:nvPr>
        </p:nvSpPr>
        <p:spPr>
          <a:xfrm>
            <a:off x="304800" y="274320"/>
            <a:ext cx="5638800" cy="6327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20">
            <a:extLst>
              <a:ext uri="{FF2B5EF4-FFF2-40B4-BE49-F238E27FC236}">
                <a16:creationId xmlns:a16="http://schemas.microsoft.com/office/drawing/2014/main" id="{6DA88079-A42F-466E-B1A7-FC965C97F3CB}"/>
              </a:ext>
            </a:extLst>
          </p:cNvPr>
          <p:cNvSpPr>
            <a:spLocks noGrp="1"/>
          </p:cNvSpPr>
          <p:nvPr>
            <p:ph type="dt" sz="half" idx="10"/>
          </p:nvPr>
        </p:nvSpPr>
        <p:spPr/>
        <p:txBody>
          <a:bodyPr rtlCol="0"/>
          <a:lstStyle>
            <a:lvl1pPr>
              <a:defRPr/>
            </a:lvl1pPr>
          </a:lstStyle>
          <a:p>
            <a:pPr>
              <a:defRPr/>
            </a:pPr>
            <a:fld id="{CD7059D5-9C4A-42B6-9459-279CC665F0FF}" type="datetimeFigureOut">
              <a:rPr lang="en-US"/>
              <a:pPr>
                <a:defRPr/>
              </a:pPr>
              <a:t>4/20/2021</a:t>
            </a:fld>
            <a:endParaRPr lang="en-US"/>
          </a:p>
        </p:txBody>
      </p:sp>
      <p:sp>
        <p:nvSpPr>
          <p:cNvPr id="13" name="Slide Number Placeholder 21">
            <a:extLst>
              <a:ext uri="{FF2B5EF4-FFF2-40B4-BE49-F238E27FC236}">
                <a16:creationId xmlns:a16="http://schemas.microsoft.com/office/drawing/2014/main" id="{E066C9BE-9BD5-4C89-9E73-7E6FE23615CF}"/>
              </a:ext>
            </a:extLst>
          </p:cNvPr>
          <p:cNvSpPr>
            <a:spLocks noGrp="1"/>
          </p:cNvSpPr>
          <p:nvPr>
            <p:ph type="sldNum" sz="quarter" idx="11"/>
          </p:nvPr>
        </p:nvSpPr>
        <p:spPr/>
        <p:txBody>
          <a:bodyPr/>
          <a:lstStyle>
            <a:lvl1pPr>
              <a:defRPr/>
            </a:lvl1pPr>
          </a:lstStyle>
          <a:p>
            <a:fld id="{A0368868-6B51-4C67-B323-ED1F9A8D3D75}" type="slidenum">
              <a:rPr lang="en-US" altLang="en-US"/>
              <a:pPr/>
              <a:t>‹#›</a:t>
            </a:fld>
            <a:endParaRPr lang="en-US" altLang="en-US"/>
          </a:p>
        </p:txBody>
      </p:sp>
      <p:sp>
        <p:nvSpPr>
          <p:cNvPr id="14" name="Footer Placeholder 22">
            <a:extLst>
              <a:ext uri="{FF2B5EF4-FFF2-40B4-BE49-F238E27FC236}">
                <a16:creationId xmlns:a16="http://schemas.microsoft.com/office/drawing/2014/main" id="{00D4267E-53FE-4D75-BA16-39BC7957105C}"/>
              </a:ext>
            </a:extLst>
          </p:cNvPr>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350370457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traight Connector 4">
            <a:extLst>
              <a:ext uri="{FF2B5EF4-FFF2-40B4-BE49-F238E27FC236}">
                <a16:creationId xmlns:a16="http://schemas.microsoft.com/office/drawing/2014/main" id="{FF1A58B2-8C6E-4B28-9CE6-E124D1688C3E}"/>
              </a:ext>
            </a:extLst>
          </p:cNvPr>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6" name="Oval 5">
            <a:extLst>
              <a:ext uri="{FF2B5EF4-FFF2-40B4-BE49-F238E27FC236}">
                <a16:creationId xmlns:a16="http://schemas.microsoft.com/office/drawing/2014/main" id="{2FD3D750-D3E8-4647-AE25-319D42033317}"/>
              </a:ext>
            </a:extLst>
          </p:cNvPr>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7" name="Straight Connector 6">
            <a:extLst>
              <a:ext uri="{FF2B5EF4-FFF2-40B4-BE49-F238E27FC236}">
                <a16:creationId xmlns:a16="http://schemas.microsoft.com/office/drawing/2014/main" id="{E658817F-2789-41F3-A598-B0D7671B5235}"/>
              </a:ext>
            </a:extLst>
          </p:cNvPr>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8" name="Rectangle 7">
            <a:extLst>
              <a:ext uri="{FF2B5EF4-FFF2-40B4-BE49-F238E27FC236}">
                <a16:creationId xmlns:a16="http://schemas.microsoft.com/office/drawing/2014/main" id="{534251AC-8C87-47D4-82C5-1F98516D51EB}"/>
              </a:ext>
            </a:extLst>
          </p:cNvPr>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9" name="Straight Connector 8">
            <a:extLst>
              <a:ext uri="{FF2B5EF4-FFF2-40B4-BE49-F238E27FC236}">
                <a16:creationId xmlns:a16="http://schemas.microsoft.com/office/drawing/2014/main" id="{91147FDB-F588-4969-A079-17304E1B75F9}"/>
              </a:ext>
            </a:extLst>
          </p:cNvPr>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10" name="Straight Connector 9">
            <a:extLst>
              <a:ext uri="{FF2B5EF4-FFF2-40B4-BE49-F238E27FC236}">
                <a16:creationId xmlns:a16="http://schemas.microsoft.com/office/drawing/2014/main" id="{EA49F1B7-3DCA-4F50-828F-81D43BB666D3}"/>
              </a:ext>
            </a:extLst>
          </p:cNvPr>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a:defRPr/>
            </a:pPr>
            <a:endParaRPr lang="en-US" dirty="0">
              <a:latin typeface="Arial" charset="0"/>
              <a:cs typeface="Arial" charset="0"/>
            </a:endParaRPr>
          </a:p>
        </p:txBody>
      </p:sp>
      <p:sp>
        <p:nvSpPr>
          <p:cNvPr id="11" name="Straight Connector 10">
            <a:extLst>
              <a:ext uri="{FF2B5EF4-FFF2-40B4-BE49-F238E27FC236}">
                <a16:creationId xmlns:a16="http://schemas.microsoft.com/office/drawing/2014/main" id="{8D566C0B-E676-4C95-8212-A30CC261A704}"/>
              </a:ext>
            </a:extLst>
          </p:cNvPr>
          <p:cNvSpPr>
            <a:spLocks noChangeShapeType="1"/>
          </p:cNvSpPr>
          <p:nvPr/>
        </p:nvSpPr>
        <p:spPr bwMode="auto">
          <a:xfrm>
            <a:off x="6192838" y="0"/>
            <a:ext cx="0" cy="6858000"/>
          </a:xfrm>
          <a:prstGeom prst="line">
            <a:avLst/>
          </a:prstGeom>
          <a:noFill/>
          <a:ln w="12700" cap="flat" cmpd="sng" algn="ctr">
            <a:solidFill>
              <a:schemeClr val="accent1"/>
            </a:solidFill>
            <a:prstDash val="solid"/>
            <a:round/>
            <a:headEnd type="none" w="med" len="med"/>
            <a:tailEnd type="none" w="med" len="med"/>
          </a:ln>
          <a:effectLst/>
        </p:spPr>
        <p:txBody>
          <a:bodyPr/>
          <a:lstStyle/>
          <a:p>
            <a:pPr>
              <a:defRPr/>
            </a:pPr>
            <a:endParaRPr lang="en-US" dirty="0">
              <a:latin typeface="Arial" charset="0"/>
              <a:cs typeface="Arial" charset="0"/>
            </a:endParaRPr>
          </a:p>
        </p:txBody>
      </p:sp>
      <p:sp>
        <p:nvSpPr>
          <p:cNvPr id="2" name="Title 1"/>
          <p:cNvSpPr>
            <a:spLocks noGrp="1"/>
          </p:cNvSpPr>
          <p:nvPr>
            <p:ph type="title"/>
          </p:nvPr>
        </p:nvSpPr>
        <p:spPr>
          <a:xfrm rot="5400000">
            <a:off x="3350133" y="3200400"/>
            <a:ext cx="6309360" cy="457200"/>
          </a:xfrm>
        </p:spPr>
        <p:txBody>
          <a:bodyPr/>
          <a:lstStyle>
            <a:lvl1pPr algn="l">
              <a:buNone/>
              <a:defRPr sz="2000" b="1"/>
            </a:lvl1pPr>
          </a:lstStyle>
          <a:p>
            <a:r>
              <a:rPr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spcCol="274320" rtlCol="0" fromWordArt="0" forceAA="0">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a:r>
              <a:rPr lang="en-US"/>
              <a:t>Click to edit Master text styles</a:t>
            </a:r>
          </a:p>
        </p:txBody>
      </p:sp>
      <p:sp>
        <p:nvSpPr>
          <p:cNvPr id="12" name="Date Placeholder 16">
            <a:extLst>
              <a:ext uri="{FF2B5EF4-FFF2-40B4-BE49-F238E27FC236}">
                <a16:creationId xmlns:a16="http://schemas.microsoft.com/office/drawing/2014/main" id="{47154B3A-4959-4CA4-A12C-E8A639939F6F}"/>
              </a:ext>
            </a:extLst>
          </p:cNvPr>
          <p:cNvSpPr>
            <a:spLocks noGrp="1"/>
          </p:cNvSpPr>
          <p:nvPr>
            <p:ph type="dt" sz="half" idx="10"/>
          </p:nvPr>
        </p:nvSpPr>
        <p:spPr/>
        <p:txBody>
          <a:bodyPr rtlCol="0"/>
          <a:lstStyle>
            <a:lvl1pPr>
              <a:defRPr/>
            </a:lvl1pPr>
          </a:lstStyle>
          <a:p>
            <a:pPr>
              <a:defRPr/>
            </a:pPr>
            <a:fld id="{AB688F55-179C-4C25-A3A1-CEFDA147200D}" type="datetimeFigureOut">
              <a:rPr lang="en-US"/>
              <a:pPr>
                <a:defRPr/>
              </a:pPr>
              <a:t>4/20/2021</a:t>
            </a:fld>
            <a:endParaRPr lang="en-US"/>
          </a:p>
        </p:txBody>
      </p:sp>
      <p:sp>
        <p:nvSpPr>
          <p:cNvPr id="13" name="Slide Number Placeholder 17">
            <a:extLst>
              <a:ext uri="{FF2B5EF4-FFF2-40B4-BE49-F238E27FC236}">
                <a16:creationId xmlns:a16="http://schemas.microsoft.com/office/drawing/2014/main" id="{B57ACD90-45CF-4C1D-B818-112C3C7FD5AF}"/>
              </a:ext>
            </a:extLst>
          </p:cNvPr>
          <p:cNvSpPr>
            <a:spLocks noGrp="1"/>
          </p:cNvSpPr>
          <p:nvPr>
            <p:ph type="sldNum" sz="quarter" idx="11"/>
          </p:nvPr>
        </p:nvSpPr>
        <p:spPr/>
        <p:txBody>
          <a:bodyPr/>
          <a:lstStyle>
            <a:lvl1pPr>
              <a:defRPr/>
            </a:lvl1pPr>
          </a:lstStyle>
          <a:p>
            <a:fld id="{C4786858-A9C9-450C-9B22-7B2817CBBF94}" type="slidenum">
              <a:rPr lang="en-US" altLang="en-US"/>
              <a:pPr/>
              <a:t>‹#›</a:t>
            </a:fld>
            <a:endParaRPr lang="en-US" altLang="en-US"/>
          </a:p>
        </p:txBody>
      </p:sp>
      <p:sp>
        <p:nvSpPr>
          <p:cNvPr id="14" name="Footer Placeholder 20">
            <a:extLst>
              <a:ext uri="{FF2B5EF4-FFF2-40B4-BE49-F238E27FC236}">
                <a16:creationId xmlns:a16="http://schemas.microsoft.com/office/drawing/2014/main" id="{4A6F8A7B-5C0B-44C1-B1F1-DB16812BA8DB}"/>
              </a:ext>
            </a:extLst>
          </p:cNvPr>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3866971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a:extLst>
              <a:ext uri="{FF2B5EF4-FFF2-40B4-BE49-F238E27FC236}">
                <a16:creationId xmlns:a16="http://schemas.microsoft.com/office/drawing/2014/main" id="{CF799D2E-4032-4F46-83EC-2145B6D1E958}"/>
              </a:ext>
            </a:extLst>
          </p:cNvPr>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a:defRPr/>
            </a:pPr>
            <a:endParaRPr lang="en-US" dirty="0">
              <a:latin typeface="Arial" charset="0"/>
              <a:cs typeface="Arial" charset="0"/>
            </a:endParaRPr>
          </a:p>
        </p:txBody>
      </p:sp>
      <p:sp>
        <p:nvSpPr>
          <p:cNvPr id="22" name="Title Placeholder 21">
            <a:extLst>
              <a:ext uri="{FF2B5EF4-FFF2-40B4-BE49-F238E27FC236}">
                <a16:creationId xmlns:a16="http://schemas.microsoft.com/office/drawing/2014/main" id="{DD56F051-EB76-41B5-9CB8-5C32C4C78018}"/>
              </a:ext>
            </a:extLst>
          </p:cNvPr>
          <p:cNvSpPr>
            <a:spLocks noGrp="1"/>
          </p:cNvSpPr>
          <p:nvPr>
            <p:ph type="title"/>
          </p:nvPr>
        </p:nvSpPr>
        <p:spPr>
          <a:xfrm>
            <a:off x="457200" y="274638"/>
            <a:ext cx="7467600" cy="1143000"/>
          </a:xfrm>
          <a:prstGeom prst="rect">
            <a:avLst/>
          </a:prstGeom>
        </p:spPr>
        <p:txBody>
          <a:bodyPr vert="horz" anchor="b">
            <a:normAutofit/>
          </a:bodyPr>
          <a:lstStyle/>
          <a:p>
            <a:r>
              <a:rPr lang="en-US"/>
              <a:t>Click to edit Master title style</a:t>
            </a:r>
          </a:p>
        </p:txBody>
      </p:sp>
      <p:sp>
        <p:nvSpPr>
          <p:cNvPr id="1028" name="Text Placeholder 12">
            <a:extLst>
              <a:ext uri="{FF2B5EF4-FFF2-40B4-BE49-F238E27FC236}">
                <a16:creationId xmlns:a16="http://schemas.microsoft.com/office/drawing/2014/main" id="{4402A86E-DE4F-4353-9F57-CF2B75ADFF9F}"/>
              </a:ext>
            </a:extLst>
          </p:cNvPr>
          <p:cNvSpPr>
            <a:spLocks noGrp="1"/>
          </p:cNvSpPr>
          <p:nvPr>
            <p:ph type="body" idx="1"/>
          </p:nvPr>
        </p:nvSpPr>
        <p:spPr bwMode="auto">
          <a:xfrm>
            <a:off x="457200" y="1600200"/>
            <a:ext cx="74676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4FC79F38-D433-4838-87E9-709502CC1217}"/>
              </a:ext>
            </a:extLst>
          </p:cNvPr>
          <p:cNvSpPr>
            <a:spLocks noGrp="1"/>
          </p:cNvSpPr>
          <p:nvPr>
            <p:ph type="dt" sz="half" idx="2"/>
          </p:nvPr>
        </p:nvSpPr>
        <p:spPr>
          <a:xfrm rot="5400000">
            <a:off x="7589045" y="1081881"/>
            <a:ext cx="2011362" cy="384175"/>
          </a:xfrm>
          <a:prstGeom prst="rect">
            <a:avLst/>
          </a:prstGeom>
        </p:spPr>
        <p:txBody>
          <a:bodyPr vert="horz" anchor="ctr" anchorCtr="0"/>
          <a:lstStyle>
            <a:lvl1pPr algn="r" eaLnBrk="1" latinLnBrk="0" hangingPunct="1">
              <a:defRPr kumimoji="0" sz="1200">
                <a:solidFill>
                  <a:schemeClr val="tx2"/>
                </a:solidFill>
                <a:latin typeface="Arial" charset="0"/>
                <a:cs typeface="Arial" charset="0"/>
              </a:defRPr>
            </a:lvl1pPr>
          </a:lstStyle>
          <a:p>
            <a:pPr>
              <a:defRPr/>
            </a:pPr>
            <a:fld id="{0F242D6F-6E3B-448A-BE74-61AB43FF7179}" type="datetimeFigureOut">
              <a:rPr lang="en-US"/>
              <a:pPr>
                <a:defRPr/>
              </a:pPr>
              <a:t>4/20/2021</a:t>
            </a:fld>
            <a:endParaRPr lang="en-US"/>
          </a:p>
        </p:txBody>
      </p:sp>
      <p:sp>
        <p:nvSpPr>
          <p:cNvPr id="3" name="Footer Placeholder 2">
            <a:extLst>
              <a:ext uri="{FF2B5EF4-FFF2-40B4-BE49-F238E27FC236}">
                <a16:creationId xmlns:a16="http://schemas.microsoft.com/office/drawing/2014/main" id="{A64A55D5-538B-4D29-A8AE-85251487364A}"/>
              </a:ext>
            </a:extLst>
          </p:cNvPr>
          <p:cNvSpPr>
            <a:spLocks noGrp="1"/>
          </p:cNvSpPr>
          <p:nvPr>
            <p:ph type="ftr" sz="quarter" idx="3"/>
          </p:nvPr>
        </p:nvSpPr>
        <p:spPr>
          <a:xfrm rot="5400000">
            <a:off x="6989763" y="3736975"/>
            <a:ext cx="3200400" cy="365125"/>
          </a:xfrm>
          <a:prstGeom prst="rect">
            <a:avLst/>
          </a:prstGeom>
        </p:spPr>
        <p:txBody>
          <a:bodyPr vert="horz" anchor="ctr" anchorCtr="0"/>
          <a:lstStyle>
            <a:lvl1pPr algn="l" eaLnBrk="1" latinLnBrk="0" hangingPunct="1">
              <a:defRPr kumimoji="0" sz="1200">
                <a:solidFill>
                  <a:schemeClr val="tx2"/>
                </a:solidFill>
                <a:latin typeface="Arial" charset="0"/>
                <a:cs typeface="Arial" charset="0"/>
              </a:defRPr>
            </a:lvl1pPr>
          </a:lstStyle>
          <a:p>
            <a:pPr>
              <a:defRPr/>
            </a:pPr>
            <a:endParaRPr lang="en-US"/>
          </a:p>
        </p:txBody>
      </p:sp>
      <p:sp>
        <p:nvSpPr>
          <p:cNvPr id="7" name="Straight Connector 6">
            <a:extLst>
              <a:ext uri="{FF2B5EF4-FFF2-40B4-BE49-F238E27FC236}">
                <a16:creationId xmlns:a16="http://schemas.microsoft.com/office/drawing/2014/main" id="{C38F0883-A656-471B-9FCA-8DA43A8A2992}"/>
              </a:ext>
            </a:extLst>
          </p:cNvPr>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9" name="Straight Connector 8">
            <a:extLst>
              <a:ext uri="{FF2B5EF4-FFF2-40B4-BE49-F238E27FC236}">
                <a16:creationId xmlns:a16="http://schemas.microsoft.com/office/drawing/2014/main" id="{A586404A-A0CA-4D0A-80AA-CF7BF49AE151}"/>
              </a:ext>
            </a:extLst>
          </p:cNvPr>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10" name="Rectangle 9">
            <a:extLst>
              <a:ext uri="{FF2B5EF4-FFF2-40B4-BE49-F238E27FC236}">
                <a16:creationId xmlns:a16="http://schemas.microsoft.com/office/drawing/2014/main" id="{24BD1C33-7D4F-4E96-9358-B18F708FA58C}"/>
              </a:ext>
            </a:extLst>
          </p:cNvPr>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1" name="Straight Connector 10">
            <a:extLst>
              <a:ext uri="{FF2B5EF4-FFF2-40B4-BE49-F238E27FC236}">
                <a16:creationId xmlns:a16="http://schemas.microsoft.com/office/drawing/2014/main" id="{035FFB31-2649-4F21-9718-36A0BC89DE56}"/>
              </a:ext>
            </a:extLst>
          </p:cNvPr>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12" name="Oval 11">
            <a:extLst>
              <a:ext uri="{FF2B5EF4-FFF2-40B4-BE49-F238E27FC236}">
                <a16:creationId xmlns:a16="http://schemas.microsoft.com/office/drawing/2014/main" id="{B29F0397-6034-487B-9292-03B2F8A96ED9}"/>
              </a:ext>
            </a:extLst>
          </p:cNvPr>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3" name="Slide Number Placeholder 22">
            <a:extLst>
              <a:ext uri="{FF2B5EF4-FFF2-40B4-BE49-F238E27FC236}">
                <a16:creationId xmlns:a16="http://schemas.microsoft.com/office/drawing/2014/main" id="{07C4B40D-0377-4824-8628-8584E53A236C}"/>
              </a:ext>
            </a:extLst>
          </p:cNvPr>
          <p:cNvSpPr>
            <a:spLocks noGrp="1"/>
          </p:cNvSpPr>
          <p:nvPr>
            <p:ph type="sldNum" sz="quarter" idx="4"/>
          </p:nvPr>
        </p:nvSpPr>
        <p:spPr>
          <a:xfrm>
            <a:off x="8129588" y="5734050"/>
            <a:ext cx="609600" cy="520700"/>
          </a:xfrm>
          <a:prstGeom prst="rect">
            <a:avLst/>
          </a:prstGeom>
        </p:spPr>
        <p:txBody>
          <a:bodyPr vert="horz" wrap="square" lIns="91440" tIns="45720" rIns="91440" bIns="45720" numCol="1" anchor="ctr" anchorCtr="0" compatLnSpc="1">
            <a:prstTxWarp prst="textNoShape">
              <a:avLst/>
            </a:prstTxWarp>
          </a:bodyPr>
          <a:lstStyle>
            <a:lvl1pPr algn="ctr">
              <a:defRPr sz="1400" b="1">
                <a:solidFill>
                  <a:srgbClr val="FFFFFF"/>
                </a:solidFill>
              </a:defRPr>
            </a:lvl1pPr>
          </a:lstStyle>
          <a:p>
            <a:fld id="{EE40B977-AD90-48FD-84B0-56361BA47ADA}"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83" r:id="rId4"/>
    <p:sldLayoutId id="2147484284" r:id="rId5"/>
    <p:sldLayoutId id="2147484291" r:id="rId6"/>
    <p:sldLayoutId id="2147484285" r:id="rId7"/>
    <p:sldLayoutId id="2147484292" r:id="rId8"/>
    <p:sldLayoutId id="2147484293" r:id="rId9"/>
    <p:sldLayoutId id="2147484286" r:id="rId10"/>
    <p:sldLayoutId id="2147484287" r:id="rId11"/>
  </p:sldLayoutIdLst>
  <p:txStyles>
    <p:title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defRPr>
      </a:lvl2pPr>
      <a:lvl3pPr algn="l" rtl="0" eaLnBrk="0" fontAlgn="base" hangingPunct="0">
        <a:spcBef>
          <a:spcPct val="0"/>
        </a:spcBef>
        <a:spcAft>
          <a:spcPct val="0"/>
        </a:spcAft>
        <a:defRPr sz="3000">
          <a:solidFill>
            <a:schemeClr val="tx2"/>
          </a:solidFill>
          <a:latin typeface="Century Schoolbook" pitchFamily="18" charset="0"/>
        </a:defRPr>
      </a:lvl3pPr>
      <a:lvl4pPr algn="l" rtl="0" eaLnBrk="0" fontAlgn="base" hangingPunct="0">
        <a:spcBef>
          <a:spcPct val="0"/>
        </a:spcBef>
        <a:spcAft>
          <a:spcPct val="0"/>
        </a:spcAft>
        <a:defRPr sz="3000">
          <a:solidFill>
            <a:schemeClr val="tx2"/>
          </a:solidFill>
          <a:latin typeface="Century Schoolbook" pitchFamily="18" charset="0"/>
        </a:defRPr>
      </a:lvl4pPr>
      <a:lvl5pPr algn="l" rtl="0" eaLnBrk="0" fontAlgn="base" hangingPunct="0">
        <a:spcBef>
          <a:spcPct val="0"/>
        </a:spcBef>
        <a:spcAft>
          <a:spcPct val="0"/>
        </a:spcAft>
        <a:defRPr sz="3000">
          <a:solidFill>
            <a:schemeClr val="tx2"/>
          </a:solidFill>
          <a:latin typeface="Century Schoolbook" pitchFamily="18" charset="0"/>
        </a:defRPr>
      </a:lvl5pPr>
      <a:lvl6pPr marL="457200" algn="l" rtl="0" fontAlgn="base">
        <a:spcBef>
          <a:spcPct val="0"/>
        </a:spcBef>
        <a:spcAft>
          <a:spcPct val="0"/>
        </a:spcAft>
        <a:defRPr sz="3000">
          <a:solidFill>
            <a:schemeClr val="tx2"/>
          </a:solidFill>
          <a:latin typeface="Century Schoolbook" pitchFamily="18" charset="0"/>
        </a:defRPr>
      </a:lvl6pPr>
      <a:lvl7pPr marL="914400" algn="l" rtl="0" fontAlgn="base">
        <a:spcBef>
          <a:spcPct val="0"/>
        </a:spcBef>
        <a:spcAft>
          <a:spcPct val="0"/>
        </a:spcAft>
        <a:defRPr sz="3000">
          <a:solidFill>
            <a:schemeClr val="tx2"/>
          </a:solidFill>
          <a:latin typeface="Century Schoolbook" pitchFamily="18" charset="0"/>
        </a:defRPr>
      </a:lvl7pPr>
      <a:lvl8pPr marL="1371600" algn="l" rtl="0" fontAlgn="base">
        <a:spcBef>
          <a:spcPct val="0"/>
        </a:spcBef>
        <a:spcAft>
          <a:spcPct val="0"/>
        </a:spcAft>
        <a:defRPr sz="3000">
          <a:solidFill>
            <a:schemeClr val="tx2"/>
          </a:solidFill>
          <a:latin typeface="Century Schoolbook" pitchFamily="18" charset="0"/>
        </a:defRPr>
      </a:lvl8pPr>
      <a:lvl9pPr marL="1828800" algn="l" rtl="0" fontAlgn="base">
        <a:spcBef>
          <a:spcPct val="0"/>
        </a:spcBef>
        <a:spcAft>
          <a:spcPct val="0"/>
        </a:spcAft>
        <a:defRPr sz="3000">
          <a:solidFill>
            <a:schemeClr val="tx2"/>
          </a:solidFill>
          <a:latin typeface="Century Schoolbook" pitchFamily="18" charset="0"/>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kern="1200">
          <a:solidFill>
            <a:schemeClr val="tx1"/>
          </a:solidFill>
          <a:latin typeface="+mn-lt"/>
          <a:ea typeface="+mn-ea"/>
          <a:cs typeface="+mn-cs"/>
        </a:defRPr>
      </a:lvl1pPr>
      <a:lvl2pPr marL="63976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kern="1200">
          <a:solidFill>
            <a:schemeClr val="tx1"/>
          </a:solidFill>
          <a:latin typeface="+mn-lt"/>
          <a:ea typeface="+mn-ea"/>
          <a:cs typeface="+mn-cs"/>
        </a:defRPr>
      </a:lvl2pPr>
      <a:lvl3pPr marL="914400" indent="-182563" algn="l" rtl="0" eaLnBrk="0" fontAlgn="base" hangingPunct="0">
        <a:spcBef>
          <a:spcPct val="20000"/>
        </a:spcBef>
        <a:spcAft>
          <a:spcPct val="0"/>
        </a:spcAft>
        <a:buClr>
          <a:srgbClr val="E0752F"/>
        </a:buClr>
        <a:buSzPct val="60000"/>
        <a:buFont typeface="Wingdings" panose="05000000000000000000" pitchFamily="2" charset="2"/>
        <a:buChar char=""/>
        <a:defRPr sz="2400" kern="1200">
          <a:solidFill>
            <a:schemeClr val="tx1"/>
          </a:solidFill>
          <a:latin typeface="+mn-lt"/>
          <a:ea typeface="+mn-ea"/>
          <a:cs typeface="+mn-cs"/>
        </a:defRPr>
      </a:lvl3pPr>
      <a:lvl4pPr marL="1187450" indent="-182563" algn="l" rtl="0" eaLnBrk="0" fontAlgn="base" hangingPunct="0">
        <a:spcBef>
          <a:spcPct val="20000"/>
        </a:spcBef>
        <a:spcAft>
          <a:spcPct val="0"/>
        </a:spcAft>
        <a:buClr>
          <a:srgbClr val="FEC3AE"/>
        </a:buClr>
        <a:buSzPct val="60000"/>
        <a:buFont typeface="Wingdings" panose="05000000000000000000" pitchFamily="2" charset="2"/>
        <a:buChar char=""/>
        <a:defRPr sz="2000" kern="1200">
          <a:solidFill>
            <a:schemeClr val="tx1"/>
          </a:solidFill>
          <a:latin typeface="+mn-lt"/>
          <a:ea typeface="+mn-ea"/>
          <a:cs typeface="+mn-cs"/>
        </a:defRPr>
      </a:lvl4pPr>
      <a:lvl5pPr marL="1462088" indent="-182563" algn="l" rtl="0" eaLnBrk="0" fontAlgn="base" hangingPunct="0">
        <a:spcBef>
          <a:spcPct val="20000"/>
        </a:spcBef>
        <a:spcAft>
          <a:spcPct val="0"/>
        </a:spcAft>
        <a:buClr>
          <a:srgbClr val="BDCAE9"/>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2.xml" /><Relationship Id="rId6" Type="http://schemas.openxmlformats.org/officeDocument/2006/relationships/image" Target="../media/image13.png" /><Relationship Id="rId5" Type="http://schemas.openxmlformats.org/officeDocument/2006/relationships/image" Target="../media/image12.png" /><Relationship Id="rId4" Type="http://schemas.openxmlformats.org/officeDocument/2006/relationships/image" Target="../media/image11.png" /></Relationships>
</file>

<file path=ppt/slides/_rels/slide15.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2.xml" /><Relationship Id="rId5" Type="http://schemas.openxmlformats.org/officeDocument/2006/relationships/image" Target="../media/image18.png" /><Relationship Id="rId4" Type="http://schemas.openxmlformats.org/officeDocument/2006/relationships/image" Target="../media/image17.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2.xml" /><Relationship Id="rId4" Type="http://schemas.openxmlformats.org/officeDocument/2006/relationships/image" Target="../media/image21.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png" /><Relationship Id="rId1" Type="http://schemas.openxmlformats.org/officeDocument/2006/relationships/slideLayout" Target="../slideLayouts/slideLayout2.xml" /><Relationship Id="rId4" Type="http://schemas.openxmlformats.org/officeDocument/2006/relationships/image" Target="../media/image25.png" /></Relationships>
</file>

<file path=ppt/slides/_rels/slide23.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image" Target="../media/image30.png" /><Relationship Id="rId1" Type="http://schemas.openxmlformats.org/officeDocument/2006/relationships/slideLayout" Target="../slideLayouts/slideLayout2.xml" /><Relationship Id="rId5" Type="http://schemas.openxmlformats.org/officeDocument/2006/relationships/image" Target="../media/image33.png" /><Relationship Id="rId4" Type="http://schemas.openxmlformats.org/officeDocument/2006/relationships/image" Target="../media/image32.png" /></Relationships>
</file>

<file path=ppt/slides/_rels/slide28.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34.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image" Target="../media/image38.png" /><Relationship Id="rId1" Type="http://schemas.openxmlformats.org/officeDocument/2006/relationships/slideLayout" Target="../slideLayouts/slideLayout2.xml" /><Relationship Id="rId4" Type="http://schemas.openxmlformats.org/officeDocument/2006/relationships/image" Target="../media/image40.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image" Target="../media/image41.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image" Target="../media/image45.png" /><Relationship Id="rId1" Type="http://schemas.openxmlformats.org/officeDocument/2006/relationships/slideLayout" Target="../slideLayouts/slideLayout2.xml" /><Relationship Id="rId5" Type="http://schemas.openxmlformats.org/officeDocument/2006/relationships/image" Target="../media/image48.png" /><Relationship Id="rId4" Type="http://schemas.openxmlformats.org/officeDocument/2006/relationships/image" Target="../media/image47.png" /></Relationships>
</file>

<file path=ppt/slides/_rels/slide39.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image" Target="../media/image49.png" /><Relationship Id="rId1" Type="http://schemas.openxmlformats.org/officeDocument/2006/relationships/slideLayout" Target="../slideLayouts/slideLayout2.xml" /><Relationship Id="rId4" Type="http://schemas.openxmlformats.org/officeDocument/2006/relationships/image" Target="../media/image51.png" /></Relationships>
</file>

<file path=ppt/slides/_rels/slide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52.pn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2" Type="http://schemas.openxmlformats.org/officeDocument/2006/relationships/image" Target="../media/image53.pn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3" Type="http://schemas.openxmlformats.org/officeDocument/2006/relationships/image" Target="../media/image56.png" /><Relationship Id="rId2" Type="http://schemas.openxmlformats.org/officeDocument/2006/relationships/image" Target="../media/image55.png"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3" Type="http://schemas.openxmlformats.org/officeDocument/2006/relationships/image" Target="../media/image58.png" /><Relationship Id="rId2" Type="http://schemas.openxmlformats.org/officeDocument/2006/relationships/image" Target="../media/image57.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3" Type="http://schemas.openxmlformats.org/officeDocument/2006/relationships/image" Target="../media/image60.png" /><Relationship Id="rId2" Type="http://schemas.openxmlformats.org/officeDocument/2006/relationships/image" Target="../media/image59.png" /><Relationship Id="rId1" Type="http://schemas.openxmlformats.org/officeDocument/2006/relationships/slideLayout" Target="../slideLayouts/slideLayout2.xml" /><Relationship Id="rId4" Type="http://schemas.openxmlformats.org/officeDocument/2006/relationships/image" Target="../media/image61.png" /></Relationships>
</file>

<file path=ppt/slides/_rels/slide51.xml.rels><?xml version="1.0" encoding="UTF-8" standalone="yes"?>
<Relationships xmlns="http://schemas.openxmlformats.org/package/2006/relationships"><Relationship Id="rId2" Type="http://schemas.openxmlformats.org/officeDocument/2006/relationships/image" Target="../media/image62.pn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2" Type="http://schemas.openxmlformats.org/officeDocument/2006/relationships/image" Target="../media/image63.png" /><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3" Type="http://schemas.openxmlformats.org/officeDocument/2006/relationships/image" Target="../media/image65.png" /><Relationship Id="rId2" Type="http://schemas.openxmlformats.org/officeDocument/2006/relationships/image" Target="../media/image64.png"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2" Type="http://schemas.openxmlformats.org/officeDocument/2006/relationships/image" Target="../media/image66.png"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3" Type="http://schemas.openxmlformats.org/officeDocument/2006/relationships/image" Target="../media/image68.png" /><Relationship Id="rId2" Type="http://schemas.openxmlformats.org/officeDocument/2006/relationships/image" Target="../media/image67.png" /><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3" Type="http://schemas.openxmlformats.org/officeDocument/2006/relationships/image" Target="../media/image70.png" /><Relationship Id="rId2" Type="http://schemas.openxmlformats.org/officeDocument/2006/relationships/image" Target="../media/image69.png" /><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3" Type="http://schemas.openxmlformats.org/officeDocument/2006/relationships/image" Target="../media/image72.png" /><Relationship Id="rId2" Type="http://schemas.openxmlformats.org/officeDocument/2006/relationships/image" Target="../media/image71.png"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3" Type="http://schemas.openxmlformats.org/officeDocument/2006/relationships/image" Target="../media/image74.png" /><Relationship Id="rId2" Type="http://schemas.openxmlformats.org/officeDocument/2006/relationships/image" Target="../media/image73.png" /><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3" Type="http://schemas.openxmlformats.org/officeDocument/2006/relationships/image" Target="../media/image76.png" /><Relationship Id="rId2" Type="http://schemas.openxmlformats.org/officeDocument/2006/relationships/image" Target="../media/image75.png" /><Relationship Id="rId1" Type="http://schemas.openxmlformats.org/officeDocument/2006/relationships/slideLayout" Target="../slideLayouts/slideLayout2.xml" /><Relationship Id="rId5" Type="http://schemas.openxmlformats.org/officeDocument/2006/relationships/image" Target="../media/image78.png" /><Relationship Id="rId4" Type="http://schemas.openxmlformats.org/officeDocument/2006/relationships/image" Target="../media/image77.png" /></Relationships>
</file>

<file path=ppt/slides/_rels/slide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3" Type="http://schemas.openxmlformats.org/officeDocument/2006/relationships/image" Target="../media/image80.png" /><Relationship Id="rId2" Type="http://schemas.openxmlformats.org/officeDocument/2006/relationships/image" Target="../media/image79.jpeg" /><Relationship Id="rId1" Type="http://schemas.openxmlformats.org/officeDocument/2006/relationships/slideLayout" Target="../slideLayouts/slideLayout2.xml" /><Relationship Id="rId4" Type="http://schemas.openxmlformats.org/officeDocument/2006/relationships/image" Target="../media/image81.jpeg" /></Relationships>
</file>

<file path=ppt/slides/_rels/slide61.xml.rels><?xml version="1.0" encoding="UTF-8" standalone="yes"?>
<Relationships xmlns="http://schemas.openxmlformats.org/package/2006/relationships"><Relationship Id="rId3" Type="http://schemas.openxmlformats.org/officeDocument/2006/relationships/image" Target="../media/image83.jpeg" /><Relationship Id="rId2" Type="http://schemas.openxmlformats.org/officeDocument/2006/relationships/image" Target="../media/image82.jpeg"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3" Type="http://schemas.openxmlformats.org/officeDocument/2006/relationships/image" Target="../media/image85.png" /><Relationship Id="rId2" Type="http://schemas.openxmlformats.org/officeDocument/2006/relationships/image" Target="../media/image84.jpeg"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3" Type="http://schemas.openxmlformats.org/officeDocument/2006/relationships/image" Target="../media/image87.png" /><Relationship Id="rId2" Type="http://schemas.openxmlformats.org/officeDocument/2006/relationships/image" Target="../media/image86.png"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3" Type="http://schemas.openxmlformats.org/officeDocument/2006/relationships/image" Target="../media/image89.png" /><Relationship Id="rId2" Type="http://schemas.openxmlformats.org/officeDocument/2006/relationships/image" Target="../media/image88.png"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2" Type="http://schemas.openxmlformats.org/officeDocument/2006/relationships/image" Target="../media/image90.png" /><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3" Type="http://schemas.openxmlformats.org/officeDocument/2006/relationships/image" Target="../media/image92.png" /><Relationship Id="rId2" Type="http://schemas.openxmlformats.org/officeDocument/2006/relationships/image" Target="../media/image91.png" /><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3" Type="http://schemas.openxmlformats.org/officeDocument/2006/relationships/image" Target="../media/image94.png" /><Relationship Id="rId2" Type="http://schemas.openxmlformats.org/officeDocument/2006/relationships/image" Target="../media/image93.png" /><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3" Type="http://schemas.openxmlformats.org/officeDocument/2006/relationships/image" Target="../media/image96.png" /><Relationship Id="rId2" Type="http://schemas.openxmlformats.org/officeDocument/2006/relationships/image" Target="../media/image95.png" /><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3" Type="http://schemas.openxmlformats.org/officeDocument/2006/relationships/image" Target="../media/image98.png" /><Relationship Id="rId2" Type="http://schemas.openxmlformats.org/officeDocument/2006/relationships/image" Target="../media/image97.png" /><Relationship Id="rId1" Type="http://schemas.openxmlformats.org/officeDocument/2006/relationships/slideLayout" Target="../slideLayouts/slideLayout2.xml" /><Relationship Id="rId4" Type="http://schemas.openxmlformats.org/officeDocument/2006/relationships/image" Target="../media/image99.png" /></Relationships>
</file>

<file path=ppt/slides/_rels/slide7.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3" Type="http://schemas.openxmlformats.org/officeDocument/2006/relationships/image" Target="../media/image100.png" /><Relationship Id="rId2" Type="http://schemas.openxmlformats.org/officeDocument/2006/relationships/notesSlide" Target="../notesSlides/notesSlide1.xml" /><Relationship Id="rId1" Type="http://schemas.openxmlformats.org/officeDocument/2006/relationships/slideLayout" Target="../slideLayouts/slideLayout2.xml" /><Relationship Id="rId4" Type="http://schemas.openxmlformats.org/officeDocument/2006/relationships/image" Target="../media/image101.png" /></Relationships>
</file>

<file path=ppt/slides/_rels/slide71.xml.rels><?xml version="1.0" encoding="UTF-8" standalone="yes"?>
<Relationships xmlns="http://schemas.openxmlformats.org/package/2006/relationships"><Relationship Id="rId3" Type="http://schemas.openxmlformats.org/officeDocument/2006/relationships/image" Target="../media/image103.png" /><Relationship Id="rId2" Type="http://schemas.openxmlformats.org/officeDocument/2006/relationships/image" Target="../media/image102.png" /><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2" Type="http://schemas.openxmlformats.org/officeDocument/2006/relationships/image" Target="../media/image104.png" /><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3" Type="http://schemas.openxmlformats.org/officeDocument/2006/relationships/image" Target="../media/image106.png" /><Relationship Id="rId2" Type="http://schemas.openxmlformats.org/officeDocument/2006/relationships/image" Target="../media/image105.png"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3" Type="http://schemas.openxmlformats.org/officeDocument/2006/relationships/image" Target="../media/image108.png" /><Relationship Id="rId2" Type="http://schemas.openxmlformats.org/officeDocument/2006/relationships/image" Target="../media/image107.png" /><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3" Type="http://schemas.openxmlformats.org/officeDocument/2006/relationships/image" Target="../media/image110.png" /><Relationship Id="rId2" Type="http://schemas.openxmlformats.org/officeDocument/2006/relationships/image" Target="../media/image109.png" /><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3" Type="http://schemas.openxmlformats.org/officeDocument/2006/relationships/image" Target="../media/image112.png" /><Relationship Id="rId2" Type="http://schemas.openxmlformats.org/officeDocument/2006/relationships/image" Target="../media/image111.png" /><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2" Type="http://schemas.openxmlformats.org/officeDocument/2006/relationships/image" Target="../media/image113.png" /><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2" Type="http://schemas.openxmlformats.org/officeDocument/2006/relationships/image" Target="../media/image114.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3" Type="http://schemas.openxmlformats.org/officeDocument/2006/relationships/image" Target="../media/image116.png" /><Relationship Id="rId2" Type="http://schemas.openxmlformats.org/officeDocument/2006/relationships/image" Target="../media/image115.png" /><Relationship Id="rId1" Type="http://schemas.openxmlformats.org/officeDocument/2006/relationships/slideLayout" Target="../slideLayouts/slideLayout2.xml" /><Relationship Id="rId4" Type="http://schemas.openxmlformats.org/officeDocument/2006/relationships/image" Target="../media/image117.png" /></Relationships>
</file>

<file path=ppt/slides/_rels/slide81.xml.rels><?xml version="1.0" encoding="UTF-8" standalone="yes"?>
<Relationships xmlns="http://schemas.openxmlformats.org/package/2006/relationships"><Relationship Id="rId3" Type="http://schemas.openxmlformats.org/officeDocument/2006/relationships/image" Target="../media/image119.png" /><Relationship Id="rId2" Type="http://schemas.openxmlformats.org/officeDocument/2006/relationships/image" Target="../media/image118.png" /><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3" Type="http://schemas.openxmlformats.org/officeDocument/2006/relationships/image" Target="../media/image121.png" /><Relationship Id="rId2" Type="http://schemas.openxmlformats.org/officeDocument/2006/relationships/image" Target="../media/image120.png" /><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3" Type="http://schemas.openxmlformats.org/officeDocument/2006/relationships/image" Target="../media/image123.png" /><Relationship Id="rId2" Type="http://schemas.openxmlformats.org/officeDocument/2006/relationships/image" Target="../media/image122.png" /><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3" Type="http://schemas.openxmlformats.org/officeDocument/2006/relationships/image" Target="../media/image125.png" /><Relationship Id="rId2" Type="http://schemas.openxmlformats.org/officeDocument/2006/relationships/image" Target="../media/image124.png" /><Relationship Id="rId1"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2" Type="http://schemas.openxmlformats.org/officeDocument/2006/relationships/image" Target="../media/image126.png" /><Relationship Id="rId1" Type="http://schemas.openxmlformats.org/officeDocument/2006/relationships/slideLayout" Target="../slideLayouts/slideLayout2.xml"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87A120FE-B2C1-4AAE-8309-E05EAFEA3A22}"/>
              </a:ext>
            </a:extLst>
          </p:cNvPr>
          <p:cNvSpPr>
            <a:spLocks noGrp="1"/>
          </p:cNvSpPr>
          <p:nvPr>
            <p:ph type="ctrTitle"/>
          </p:nvPr>
        </p:nvSpPr>
        <p:spPr>
          <a:xfrm>
            <a:off x="457200" y="1981200"/>
            <a:ext cx="8458200" cy="1470025"/>
          </a:xfrm>
        </p:spPr>
        <p:txBody>
          <a:bodyPr/>
          <a:lstStyle/>
          <a:p>
            <a:pPr eaLnBrk="1" fontAlgn="auto" hangingPunct="1">
              <a:spcAft>
                <a:spcPts val="0"/>
              </a:spcAft>
              <a:defRPr/>
            </a:pPr>
            <a:r>
              <a:rPr lang="en-US" dirty="0"/>
              <a:t>                   MEASURING INSTRUMENTS</a:t>
            </a:r>
          </a:p>
        </p:txBody>
      </p:sp>
      <p:sp>
        <p:nvSpPr>
          <p:cNvPr id="8195" name="TextBox 3">
            <a:extLst>
              <a:ext uri="{FF2B5EF4-FFF2-40B4-BE49-F238E27FC236}">
                <a16:creationId xmlns:a16="http://schemas.microsoft.com/office/drawing/2014/main" id="{49C13F7F-C371-404C-BEEF-6A34A22DA0C2}"/>
              </a:ext>
            </a:extLst>
          </p:cNvPr>
          <p:cNvSpPr>
            <a:spLocks noGrp="1"/>
          </p:cNvSpPr>
          <p:nvPr>
            <p:ph type="subTitle" idx="1"/>
          </p:nvPr>
        </p:nvSpPr>
        <p:spPr>
          <a:xfrm>
            <a:off x="457200" y="4572000"/>
            <a:ext cx="7696200" cy="646113"/>
          </a:xfrm>
        </p:spPr>
        <p:txBody>
          <a:bodyPr>
            <a:spAutoFit/>
          </a:bodyPr>
          <a:lstStyle/>
          <a:p>
            <a:pPr marL="63500" algn="ctr" eaLnBrk="1" hangingPunct="1">
              <a:spcBef>
                <a:spcPct val="0"/>
              </a:spcBef>
            </a:pPr>
            <a:r>
              <a:rPr lang="en-US" altLang="en-US" sz="3600">
                <a:solidFill>
                  <a:schemeClr val="tx1"/>
                </a:solidFill>
                <a:latin typeface="Times New Roman" panose="02020603050405020304" pitchFamily="18" charset="0"/>
                <a:cs typeface="Times New Roman" panose="02020603050405020304" pitchFamily="18" charset="0"/>
              </a:rPr>
              <a:t>UNIT-IV</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7F729-7411-4291-86FD-0A18F68EE593}"/>
              </a:ext>
            </a:extLst>
          </p:cNvPr>
          <p:cNvSpPr>
            <a:spLocks noGrp="1"/>
          </p:cNvSpPr>
          <p:nvPr>
            <p:ph type="title"/>
          </p:nvPr>
        </p:nvSpPr>
        <p:spPr>
          <a:xfrm>
            <a:off x="228600" y="152400"/>
            <a:ext cx="8229600" cy="457200"/>
          </a:xfrm>
        </p:spPr>
        <p:txBody>
          <a:bodyPr>
            <a:normAutofit fontScale="90000"/>
          </a:bodyPr>
          <a:lstStyle/>
          <a:p>
            <a:pPr eaLnBrk="1" fontAlgn="auto" hangingPunct="1">
              <a:spcAft>
                <a:spcPts val="0"/>
              </a:spcAft>
              <a:defRPr/>
            </a:pPr>
            <a:r>
              <a:rPr lang="en-US" sz="2800" b="1" u="sng" dirty="0">
                <a:solidFill>
                  <a:srgbClr val="FF0000"/>
                </a:solidFill>
              </a:rPr>
              <a:t>ESSENTIALS OF INDICATING INSTRUMENTS :</a:t>
            </a:r>
          </a:p>
        </p:txBody>
      </p:sp>
      <p:sp>
        <p:nvSpPr>
          <p:cNvPr id="3" name="Content Placeholder 2">
            <a:extLst>
              <a:ext uri="{FF2B5EF4-FFF2-40B4-BE49-F238E27FC236}">
                <a16:creationId xmlns:a16="http://schemas.microsoft.com/office/drawing/2014/main" id="{507FA9B0-1989-471E-B141-2F9D58C9B8A5}"/>
              </a:ext>
            </a:extLst>
          </p:cNvPr>
          <p:cNvSpPr>
            <a:spLocks noGrp="1"/>
          </p:cNvSpPr>
          <p:nvPr>
            <p:ph sz="quarter" idx="1"/>
          </p:nvPr>
        </p:nvSpPr>
        <p:spPr>
          <a:xfrm>
            <a:off x="381000" y="914400"/>
            <a:ext cx="8229600" cy="4724400"/>
          </a:xfrm>
        </p:spPr>
        <p:txBody>
          <a:bodyPr>
            <a:noAutofit/>
          </a:bodyPr>
          <a:lstStyle/>
          <a:p>
            <a:pPr marL="365760" indent="-256032" algn="just" eaLnBrk="1" fontAlgn="auto" hangingPunct="1">
              <a:spcAft>
                <a:spcPts val="0"/>
              </a:spcAft>
              <a:buClr>
                <a:schemeClr val="accent3"/>
              </a:buClr>
              <a:buFont typeface="Georgia"/>
              <a:buNone/>
              <a:defRPr/>
            </a:pPr>
            <a:r>
              <a:rPr lang="en-US" sz="2500" dirty="0"/>
              <a:t>           Indicating instruments are those  which indicate the value of quantity that is being measured at the time at which it is measured. Such instruments consist essentially of a pointer which moves over a calibrated scale &amp; which is attached to a moving system pivoted in bearing. The moving system is subjected to the following three torques:</a:t>
            </a:r>
          </a:p>
          <a:p>
            <a:pPr marL="365760" indent="-256032" algn="just" eaLnBrk="1" fontAlgn="auto" hangingPunct="1">
              <a:spcAft>
                <a:spcPts val="0"/>
              </a:spcAft>
              <a:buClr>
                <a:schemeClr val="accent3"/>
              </a:buClr>
              <a:buFont typeface="Georgia"/>
              <a:buNone/>
              <a:defRPr/>
            </a:pPr>
            <a:r>
              <a:rPr lang="en-US" sz="2500" dirty="0"/>
              <a:t>		1. A deflecting ( or operating) torque;</a:t>
            </a:r>
          </a:p>
          <a:p>
            <a:pPr marL="365760" indent="-256032" algn="just" eaLnBrk="1" fontAlgn="auto" hangingPunct="1">
              <a:spcAft>
                <a:spcPts val="0"/>
              </a:spcAft>
              <a:buClr>
                <a:schemeClr val="accent3"/>
              </a:buClr>
              <a:buFont typeface="Georgia"/>
              <a:buNone/>
              <a:defRPr/>
            </a:pPr>
            <a:r>
              <a:rPr lang="en-US" sz="2500" dirty="0"/>
              <a:t>		2. A controlling ( or restoring) torque;</a:t>
            </a:r>
          </a:p>
          <a:p>
            <a:pPr marL="365760" indent="-256032" algn="just" eaLnBrk="1" fontAlgn="auto" hangingPunct="1">
              <a:spcAft>
                <a:spcPts val="0"/>
              </a:spcAft>
              <a:buClr>
                <a:schemeClr val="accent3"/>
              </a:buClr>
              <a:buFont typeface="Georgia"/>
              <a:buNone/>
              <a:defRPr/>
            </a:pPr>
            <a:r>
              <a:rPr lang="en-US" sz="2500" dirty="0"/>
              <a:t>		3. A damping torque.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84131-5ACC-4752-8AFC-B6A814C45068}"/>
              </a:ext>
            </a:extLst>
          </p:cNvPr>
          <p:cNvSpPr>
            <a:spLocks noGrp="1"/>
          </p:cNvSpPr>
          <p:nvPr>
            <p:ph type="title"/>
          </p:nvPr>
        </p:nvSpPr>
        <p:spPr>
          <a:xfrm>
            <a:off x="381000" y="381000"/>
            <a:ext cx="8229600" cy="609600"/>
          </a:xfrm>
        </p:spPr>
        <p:txBody>
          <a:bodyPr/>
          <a:lstStyle/>
          <a:p>
            <a:pPr eaLnBrk="1" fontAlgn="auto" hangingPunct="1">
              <a:spcAft>
                <a:spcPts val="0"/>
              </a:spcAft>
              <a:defRPr/>
            </a:pPr>
            <a:r>
              <a:rPr lang="en-US" sz="2400" b="1" u="sng" dirty="0">
                <a:solidFill>
                  <a:schemeClr val="tx1"/>
                </a:solidFill>
              </a:rPr>
              <a:t>DEFLECTING TORQUE (DELECTING SYSTEM):</a:t>
            </a:r>
          </a:p>
        </p:txBody>
      </p:sp>
      <p:sp>
        <p:nvSpPr>
          <p:cNvPr id="3" name="Content Placeholder 2">
            <a:extLst>
              <a:ext uri="{FF2B5EF4-FFF2-40B4-BE49-F238E27FC236}">
                <a16:creationId xmlns:a16="http://schemas.microsoft.com/office/drawing/2014/main" id="{4602701B-93BA-4B34-98FA-BD393D3C5EFB}"/>
              </a:ext>
            </a:extLst>
          </p:cNvPr>
          <p:cNvSpPr>
            <a:spLocks noGrp="1" noRot="1" noChangeAspect="1" noMove="1" noResize="1" noEditPoints="1" noAdjustHandles="1" noChangeArrowheads="1" noChangeShapeType="1" noTextEdit="1"/>
          </p:cNvSpPr>
          <p:nvPr>
            <p:ph sz="quarter" idx="1"/>
          </p:nvPr>
        </p:nvSpPr>
        <p:spPr>
          <a:xfrm>
            <a:off x="457200" y="1676400"/>
            <a:ext cx="8229600" cy="4724400"/>
          </a:xfrm>
          <a:blipFill rotWithShape="1">
            <a:blip r:embed="rId2"/>
            <a:stretch>
              <a:fillRect r="-1185" b="-1806"/>
            </a:stretch>
          </a:blipFill>
          <a:ln>
            <a:miter lim="800000"/>
            <a:headEnd/>
            <a:tailEnd/>
          </a:ln>
        </p:spPr>
        <p:txBody>
          <a:bodyPr>
            <a:normAutofit/>
          </a:bodyPr>
          <a:lstStyle/>
          <a:p>
            <a:pPr marL="274320" indent="-274320" eaLnBrk="1" fontAlgn="auto" hangingPunct="1">
              <a:spcAft>
                <a:spcPts val="0"/>
              </a:spcAft>
              <a:buFont typeface="Wingdings"/>
              <a:buChar char=""/>
              <a:defRPr/>
            </a:pPr>
            <a:r>
              <a:rPr lang="en-US">
                <a:noFill/>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C3989-B94D-4158-B682-D5EE91AA2620}"/>
              </a:ext>
            </a:extLst>
          </p:cNvPr>
          <p:cNvSpPr>
            <a:spLocks noGrp="1"/>
          </p:cNvSpPr>
          <p:nvPr>
            <p:ph type="title"/>
          </p:nvPr>
        </p:nvSpPr>
        <p:spPr>
          <a:xfrm>
            <a:off x="304800" y="304800"/>
            <a:ext cx="8229600" cy="533400"/>
          </a:xfrm>
        </p:spPr>
        <p:txBody>
          <a:bodyPr>
            <a:normAutofit fontScale="90000"/>
          </a:bodyPr>
          <a:lstStyle/>
          <a:p>
            <a:pPr eaLnBrk="1" fontAlgn="auto" hangingPunct="1">
              <a:spcAft>
                <a:spcPts val="0"/>
              </a:spcAft>
              <a:defRPr/>
            </a:pPr>
            <a:r>
              <a:rPr lang="en-US" sz="2400" b="1" u="sng" dirty="0">
                <a:solidFill>
                  <a:schemeClr val="tx1"/>
                </a:solidFill>
              </a:rPr>
              <a:t>CONTROLLING TORQUE (CONTROLLING SYSTEM):</a:t>
            </a:r>
          </a:p>
        </p:txBody>
      </p:sp>
      <p:sp>
        <p:nvSpPr>
          <p:cNvPr id="3" name="Content Placeholder 2">
            <a:extLst>
              <a:ext uri="{FF2B5EF4-FFF2-40B4-BE49-F238E27FC236}">
                <a16:creationId xmlns:a16="http://schemas.microsoft.com/office/drawing/2014/main" id="{CC15019A-3F04-4C60-803B-887206965CD7}"/>
              </a:ext>
            </a:extLst>
          </p:cNvPr>
          <p:cNvSpPr>
            <a:spLocks noGrp="1"/>
          </p:cNvSpPr>
          <p:nvPr>
            <p:ph sz="quarter" idx="1"/>
          </p:nvPr>
        </p:nvSpPr>
        <p:spPr>
          <a:xfrm>
            <a:off x="304800" y="990600"/>
            <a:ext cx="8229600" cy="4724400"/>
          </a:xfrm>
        </p:spPr>
        <p:txBody>
          <a:bodyPr>
            <a:noAutofit/>
          </a:bodyPr>
          <a:lstStyle/>
          <a:p>
            <a:pPr marL="365760" indent="-256032" algn="just" eaLnBrk="1" fontAlgn="auto" hangingPunct="1">
              <a:spcAft>
                <a:spcPts val="0"/>
              </a:spcAft>
              <a:buClr>
                <a:schemeClr val="accent3"/>
              </a:buClr>
              <a:buFontTx/>
              <a:buChar char="-"/>
              <a:defRPr/>
            </a:pPr>
            <a:r>
              <a:rPr lang="en-US" sz="2500" dirty="0"/>
              <a:t>The magnitude of the moving system would be some what indefinite under the influence of deflecting torque, unless the controlling torque existed to oppose the deflecting torque.</a:t>
            </a:r>
          </a:p>
          <a:p>
            <a:pPr marL="365760" indent="-256032" algn="just" eaLnBrk="1" fontAlgn="auto" hangingPunct="1">
              <a:spcAft>
                <a:spcPts val="0"/>
              </a:spcAft>
              <a:buClr>
                <a:schemeClr val="accent3"/>
              </a:buClr>
              <a:buFontTx/>
              <a:buChar char="-"/>
              <a:defRPr/>
            </a:pPr>
            <a:r>
              <a:rPr lang="en-US" sz="2500" dirty="0"/>
              <a:t>It increases with increase in deflection of moving system.</a:t>
            </a:r>
          </a:p>
          <a:p>
            <a:pPr marL="365760" indent="-256032" algn="just" eaLnBrk="1" fontAlgn="auto" hangingPunct="1">
              <a:spcAft>
                <a:spcPts val="0"/>
              </a:spcAft>
              <a:buClr>
                <a:schemeClr val="accent3"/>
              </a:buClr>
              <a:buFontTx/>
              <a:buChar char="-"/>
              <a:defRPr/>
            </a:pPr>
            <a:r>
              <a:rPr lang="en-US" sz="2500" dirty="0"/>
              <a:t>Under the influence of controlling torque the pointer will return to its zero position on removing the source producing the deflecting torque.</a:t>
            </a:r>
          </a:p>
          <a:p>
            <a:pPr marL="365760" indent="-256032" algn="just" eaLnBrk="1" fontAlgn="auto" hangingPunct="1">
              <a:spcAft>
                <a:spcPts val="0"/>
              </a:spcAft>
              <a:buClr>
                <a:schemeClr val="accent3"/>
              </a:buClr>
              <a:buFontTx/>
              <a:buChar char="-"/>
              <a:defRPr/>
            </a:pPr>
            <a:r>
              <a:rPr lang="en-US" sz="2500" dirty="0"/>
              <a:t>Without controlling torque the pointer will swing at its maximum position &amp; will not return to zero after removing the source.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178A35-B790-40E7-A729-3F933EDE8D11}"/>
              </a:ext>
            </a:extLst>
          </p:cNvPr>
          <p:cNvSpPr>
            <a:spLocks noGrp="1"/>
          </p:cNvSpPr>
          <p:nvPr>
            <p:ph sz="quarter" idx="1"/>
          </p:nvPr>
        </p:nvSpPr>
        <p:spPr>
          <a:xfrm>
            <a:off x="457200" y="609600"/>
            <a:ext cx="8229600" cy="5791200"/>
          </a:xfrm>
        </p:spPr>
        <p:txBody>
          <a:bodyPr>
            <a:noAutofit/>
          </a:bodyPr>
          <a:lstStyle/>
          <a:p>
            <a:pPr marL="365760" indent="-256032" algn="just" eaLnBrk="1" fontAlgn="auto" hangingPunct="1">
              <a:lnSpc>
                <a:spcPct val="150000"/>
              </a:lnSpc>
              <a:spcAft>
                <a:spcPts val="0"/>
              </a:spcAft>
              <a:buClr>
                <a:schemeClr val="accent3"/>
              </a:buClr>
              <a:buFontTx/>
              <a:buChar char="-"/>
              <a:defRPr/>
            </a:pPr>
            <a:r>
              <a:rPr lang="en-US" sz="2500" dirty="0"/>
              <a:t>Controlling torque is produced either by </a:t>
            </a:r>
          </a:p>
          <a:p>
            <a:pPr marL="109728" indent="0" algn="just" eaLnBrk="1" fontAlgn="auto" hangingPunct="1">
              <a:lnSpc>
                <a:spcPct val="150000"/>
              </a:lnSpc>
              <a:spcAft>
                <a:spcPts val="0"/>
              </a:spcAft>
              <a:buClr>
                <a:schemeClr val="accent3"/>
              </a:buClr>
              <a:buFont typeface="Georgia" pitchFamily="18" charset="0"/>
              <a:buNone/>
              <a:defRPr/>
            </a:pPr>
            <a:r>
              <a:rPr lang="en-US" sz="2500" dirty="0" err="1"/>
              <a:t>i</a:t>
            </a:r>
            <a:r>
              <a:rPr lang="en-US" sz="2500" dirty="0"/>
              <a:t>)spring control method ii) gravity control method.</a:t>
            </a:r>
          </a:p>
          <a:p>
            <a:pPr marL="365760" indent="-256032" algn="just" eaLnBrk="1" fontAlgn="auto" hangingPunct="1">
              <a:lnSpc>
                <a:spcPct val="150000"/>
              </a:lnSpc>
              <a:spcAft>
                <a:spcPts val="0"/>
              </a:spcAft>
              <a:buClr>
                <a:schemeClr val="accent3"/>
              </a:buClr>
              <a:buFont typeface="Georgia"/>
              <a:buNone/>
              <a:defRPr/>
            </a:pPr>
            <a:r>
              <a:rPr lang="en-US" dirty="0"/>
              <a:t>I)</a:t>
            </a:r>
            <a:r>
              <a:rPr lang="en-US" b="1" u="sng" dirty="0"/>
              <a:t>SPRING CONTROL:</a:t>
            </a:r>
          </a:p>
          <a:p>
            <a:pPr marL="365760" indent="-256032" eaLnBrk="1" fontAlgn="auto" hangingPunct="1">
              <a:spcAft>
                <a:spcPts val="0"/>
              </a:spcAft>
              <a:buClr>
                <a:schemeClr val="accent3"/>
              </a:buClr>
              <a:buFont typeface="Georgia"/>
              <a:buChar char="•"/>
              <a:defRPr/>
            </a:pPr>
            <a:r>
              <a:rPr lang="en-US" dirty="0"/>
              <a:t>When the pointer is deflected</a:t>
            </a:r>
          </a:p>
          <a:p>
            <a:pPr marL="365760" indent="-256032" eaLnBrk="1" fontAlgn="auto" hangingPunct="1">
              <a:spcAft>
                <a:spcPts val="0"/>
              </a:spcAft>
              <a:buClr>
                <a:schemeClr val="accent3"/>
              </a:buClr>
              <a:buFont typeface="Georgia"/>
              <a:buNone/>
              <a:defRPr/>
            </a:pPr>
            <a:r>
              <a:rPr lang="en-US" dirty="0"/>
              <a:t> one spring unwinds itself while</a:t>
            </a:r>
          </a:p>
          <a:p>
            <a:pPr marL="365760" indent="-256032" eaLnBrk="1" fontAlgn="auto" hangingPunct="1">
              <a:spcAft>
                <a:spcPts val="0"/>
              </a:spcAft>
              <a:buClr>
                <a:schemeClr val="accent3"/>
              </a:buClr>
              <a:buFont typeface="Georgia"/>
              <a:buNone/>
              <a:defRPr/>
            </a:pPr>
            <a:r>
              <a:rPr lang="en-US" dirty="0"/>
              <a:t> the other is twisted. This twist in </a:t>
            </a:r>
          </a:p>
          <a:p>
            <a:pPr marL="365760" indent="-256032" eaLnBrk="1" fontAlgn="auto" hangingPunct="1">
              <a:spcAft>
                <a:spcPts val="0"/>
              </a:spcAft>
              <a:buClr>
                <a:schemeClr val="accent3"/>
              </a:buClr>
              <a:buFont typeface="Georgia"/>
              <a:buNone/>
              <a:defRPr/>
            </a:pPr>
            <a:r>
              <a:rPr lang="en-US" dirty="0"/>
              <a:t>the spring produces restoring </a:t>
            </a:r>
          </a:p>
          <a:p>
            <a:pPr marL="365760" indent="-256032" eaLnBrk="1" fontAlgn="auto" hangingPunct="1">
              <a:spcAft>
                <a:spcPts val="0"/>
              </a:spcAft>
              <a:buClr>
                <a:schemeClr val="accent3"/>
              </a:buClr>
              <a:buFont typeface="Georgia"/>
              <a:buNone/>
              <a:defRPr/>
            </a:pPr>
            <a:r>
              <a:rPr lang="en-US" dirty="0"/>
              <a:t>(controlling) torque, which is </a:t>
            </a:r>
          </a:p>
          <a:p>
            <a:pPr marL="365760" indent="-256032" eaLnBrk="1" fontAlgn="auto" hangingPunct="1">
              <a:spcAft>
                <a:spcPts val="0"/>
              </a:spcAft>
              <a:buClr>
                <a:schemeClr val="accent3"/>
              </a:buClr>
              <a:buFont typeface="Georgia"/>
              <a:buNone/>
              <a:defRPr/>
            </a:pPr>
            <a:r>
              <a:rPr lang="en-US" dirty="0"/>
              <a:t>proportional to the angle of </a:t>
            </a:r>
          </a:p>
          <a:p>
            <a:pPr marL="365760" indent="-256032" eaLnBrk="1" fontAlgn="auto" hangingPunct="1">
              <a:spcAft>
                <a:spcPts val="0"/>
              </a:spcAft>
              <a:buClr>
                <a:schemeClr val="accent3"/>
              </a:buClr>
              <a:buFont typeface="Georgia"/>
              <a:buNone/>
              <a:defRPr/>
            </a:pPr>
            <a:r>
              <a:rPr lang="en-US" dirty="0"/>
              <a:t>deflection of the moving systems.</a:t>
            </a:r>
            <a:endParaRPr lang="en-US" sz="2500" b="1" u="sng" dirty="0">
              <a:solidFill>
                <a:srgbClr val="7030A0"/>
              </a:solidFill>
            </a:endParaRPr>
          </a:p>
        </p:txBody>
      </p:sp>
      <p:pic>
        <p:nvPicPr>
          <p:cNvPr id="20483" name="Picture 2">
            <a:extLst>
              <a:ext uri="{FF2B5EF4-FFF2-40B4-BE49-F238E27FC236}">
                <a16:creationId xmlns:a16="http://schemas.microsoft.com/office/drawing/2014/main" id="{259954E2-12C7-4703-9F39-52774159A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525" y="2057400"/>
            <a:ext cx="405447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a:extLst>
              <a:ext uri="{FF2B5EF4-FFF2-40B4-BE49-F238E27FC236}">
                <a16:creationId xmlns:a16="http://schemas.microsoft.com/office/drawing/2014/main" id="{AB7B6ECD-E720-4BC4-A890-1CC1F23AB9DB}"/>
              </a:ext>
            </a:extLst>
          </p:cNvPr>
          <p:cNvSpPr>
            <a:spLocks noGrp="1"/>
          </p:cNvSpPr>
          <p:nvPr>
            <p:ph sz="quarter" idx="1"/>
          </p:nvPr>
        </p:nvSpPr>
        <p:spPr>
          <a:xfrm>
            <a:off x="457200" y="609600"/>
            <a:ext cx="8229600" cy="914400"/>
          </a:xfrm>
        </p:spPr>
        <p:txBody>
          <a:bodyPr/>
          <a:lstStyle/>
          <a:p>
            <a:pPr eaLnBrk="1" hangingPunct="1">
              <a:buFont typeface="Georgia" panose="02040502050405020303" pitchFamily="18" charset="0"/>
              <a:buNone/>
            </a:pPr>
            <a:r>
              <a:rPr lang="en-US" altLang="en-US"/>
              <a:t>In Spring Control controlling torque </a:t>
            </a:r>
          </a:p>
        </p:txBody>
      </p:sp>
      <p:pic>
        <p:nvPicPr>
          <p:cNvPr id="21507" name="Picture 6">
            <a:extLst>
              <a:ext uri="{FF2B5EF4-FFF2-40B4-BE49-F238E27FC236}">
                <a16:creationId xmlns:a16="http://schemas.microsoft.com/office/drawing/2014/main" id="{573C9818-263F-4183-BEBE-E966633335D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7000" y="1143000"/>
            <a:ext cx="1325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5">
            <a:extLst>
              <a:ext uri="{FF2B5EF4-FFF2-40B4-BE49-F238E27FC236}">
                <a16:creationId xmlns:a16="http://schemas.microsoft.com/office/drawing/2014/main" id="{465C8A79-B7D5-452D-85A6-A8EB5AB3D42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7000" y="1752600"/>
            <a:ext cx="15081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4">
            <a:extLst>
              <a:ext uri="{FF2B5EF4-FFF2-40B4-BE49-F238E27FC236}">
                <a16:creationId xmlns:a16="http://schemas.microsoft.com/office/drawing/2014/main" id="{87626537-3E78-404E-ABB8-336833E7D8C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38400" y="2819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3">
            <a:extLst>
              <a:ext uri="{FF2B5EF4-FFF2-40B4-BE49-F238E27FC236}">
                <a16:creationId xmlns:a16="http://schemas.microsoft.com/office/drawing/2014/main" id="{AA5ABB42-55E9-4E0C-B449-F945223229F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0" y="3352800"/>
            <a:ext cx="13716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2">
            <a:extLst>
              <a:ext uri="{FF2B5EF4-FFF2-40B4-BE49-F238E27FC236}">
                <a16:creationId xmlns:a16="http://schemas.microsoft.com/office/drawing/2014/main" id="{6C914592-3A84-4074-B42A-62FDED78FE3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71800" y="4419600"/>
            <a:ext cx="16398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Rectangle 7">
            <a:extLst>
              <a:ext uri="{FF2B5EF4-FFF2-40B4-BE49-F238E27FC236}">
                <a16:creationId xmlns:a16="http://schemas.microsoft.com/office/drawing/2014/main" id="{721FF6F7-B93A-407D-9B31-03F491C82FA8}"/>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Georgia" panose="02040502050405020303" pitchFamily="18" charset="0"/>
            </a:endParaRPr>
          </a:p>
        </p:txBody>
      </p:sp>
      <p:sp>
        <p:nvSpPr>
          <p:cNvPr id="21513" name="Rectangle 8">
            <a:extLst>
              <a:ext uri="{FF2B5EF4-FFF2-40B4-BE49-F238E27FC236}">
                <a16:creationId xmlns:a16="http://schemas.microsoft.com/office/drawing/2014/main" id="{EE9292E9-9A80-48BE-B3FC-699772EFB05D}"/>
              </a:ext>
            </a:extLst>
          </p:cNvPr>
          <p:cNvSpPr>
            <a:spLocks noChangeArrowheads="1"/>
          </p:cNvSpPr>
          <p:nvPr/>
        </p:nvSpPr>
        <p:spPr bwMode="auto">
          <a:xfrm>
            <a:off x="0" y="6762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1514" name="Rectangle 9">
            <a:extLst>
              <a:ext uri="{FF2B5EF4-FFF2-40B4-BE49-F238E27FC236}">
                <a16:creationId xmlns:a16="http://schemas.microsoft.com/office/drawing/2014/main" id="{A86AE8D9-3490-4AF5-B5A4-DD4ADC0318C5}"/>
              </a:ext>
            </a:extLst>
          </p:cNvPr>
          <p:cNvSpPr>
            <a:spLocks noChangeArrowheads="1"/>
          </p:cNvSpPr>
          <p:nvPr/>
        </p:nvSpPr>
        <p:spPr bwMode="auto">
          <a:xfrm>
            <a:off x="0" y="895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1515" name="Rectangle 10">
            <a:extLst>
              <a:ext uri="{FF2B5EF4-FFF2-40B4-BE49-F238E27FC236}">
                <a16:creationId xmlns:a16="http://schemas.microsoft.com/office/drawing/2014/main" id="{F2C7AAB9-52C6-454B-8763-B64CB092170D}"/>
              </a:ext>
            </a:extLst>
          </p:cNvPr>
          <p:cNvSpPr>
            <a:spLocks noChangeArrowheads="1"/>
          </p:cNvSpPr>
          <p:nvPr/>
        </p:nvSpPr>
        <p:spPr bwMode="auto">
          <a:xfrm>
            <a:off x="0" y="11144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1516" name="Rectangle 11">
            <a:extLst>
              <a:ext uri="{FF2B5EF4-FFF2-40B4-BE49-F238E27FC236}">
                <a16:creationId xmlns:a16="http://schemas.microsoft.com/office/drawing/2014/main" id="{4CCF5F38-86CB-443E-8BB2-0BF0280BDE1B}"/>
              </a:ext>
            </a:extLst>
          </p:cNvPr>
          <p:cNvSpPr>
            <a:spLocks noChangeArrowheads="1"/>
          </p:cNvSpPr>
          <p:nvPr/>
        </p:nvSpPr>
        <p:spPr bwMode="auto">
          <a:xfrm>
            <a:off x="0" y="1333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1517" name="Rectangle 12">
            <a:extLst>
              <a:ext uri="{FF2B5EF4-FFF2-40B4-BE49-F238E27FC236}">
                <a16:creationId xmlns:a16="http://schemas.microsoft.com/office/drawing/2014/main" id="{0F825641-261D-47CD-ACE8-6075B2DCD287}"/>
              </a:ext>
            </a:extLst>
          </p:cNvPr>
          <p:cNvSpPr>
            <a:spLocks noChangeArrowheads="1"/>
          </p:cNvSpPr>
          <p:nvPr/>
        </p:nvSpPr>
        <p:spPr bwMode="auto">
          <a:xfrm>
            <a:off x="0" y="1552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1518" name="Rectangle 13">
            <a:extLst>
              <a:ext uri="{FF2B5EF4-FFF2-40B4-BE49-F238E27FC236}">
                <a16:creationId xmlns:a16="http://schemas.microsoft.com/office/drawing/2014/main" id="{489AD516-D396-4485-BE3A-C015228858B7}"/>
              </a:ext>
            </a:extLst>
          </p:cNvPr>
          <p:cNvSpPr>
            <a:spLocks noChangeArrowheads="1"/>
          </p:cNvSpPr>
          <p:nvPr/>
        </p:nvSpPr>
        <p:spPr bwMode="auto">
          <a:xfrm>
            <a:off x="0" y="1771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1519" name="TextBox 1">
            <a:extLst>
              <a:ext uri="{FF2B5EF4-FFF2-40B4-BE49-F238E27FC236}">
                <a16:creationId xmlns:a16="http://schemas.microsoft.com/office/drawing/2014/main" id="{49341276-77D7-4944-BC5F-D150DEBF9F28}"/>
              </a:ext>
            </a:extLst>
          </p:cNvPr>
          <p:cNvSpPr txBox="1">
            <a:spLocks noChangeArrowheads="1"/>
          </p:cNvSpPr>
          <p:nvPr/>
        </p:nvSpPr>
        <p:spPr bwMode="auto">
          <a:xfrm>
            <a:off x="5562600" y="4495800"/>
            <a:ext cx="16430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latin typeface="Times New Roman" panose="02020603050405020304" pitchFamily="18" charset="0"/>
                <a:cs typeface="Times New Roman" panose="02020603050405020304" pitchFamily="18" charset="0"/>
              </a:rPr>
              <a:t>∴ </a:t>
            </a:r>
            <a:r>
              <a:rPr lang="el-GR" altLang="en-US" sz="3600">
                <a:latin typeface="Times New Roman" panose="02020603050405020304" pitchFamily="18" charset="0"/>
                <a:cs typeface="Times New Roman" panose="02020603050405020304" pitchFamily="18" charset="0"/>
              </a:rPr>
              <a:t>θ</a:t>
            </a:r>
            <a:r>
              <a:rPr lang="en-US" altLang="en-US" sz="3600">
                <a:latin typeface="Times New Roman" panose="02020603050405020304" pitchFamily="18" charset="0"/>
                <a:cs typeface="Times New Roman" panose="02020603050405020304" pitchFamily="18" charset="0"/>
              </a:rPr>
              <a:t> ∝ I</a:t>
            </a:r>
          </a:p>
          <a:p>
            <a:pPr eaLnBrk="1" hangingPunct="1"/>
            <a:endParaRPr lang="en-US" altLang="en-US" sz="3600"/>
          </a:p>
        </p:txBody>
      </p:sp>
      <p:sp>
        <p:nvSpPr>
          <p:cNvPr id="21520" name="TextBox 16">
            <a:extLst>
              <a:ext uri="{FF2B5EF4-FFF2-40B4-BE49-F238E27FC236}">
                <a16:creationId xmlns:a16="http://schemas.microsoft.com/office/drawing/2014/main" id="{DD6793C6-6657-4058-AFAD-FB88E686882C}"/>
              </a:ext>
            </a:extLst>
          </p:cNvPr>
          <p:cNvSpPr txBox="1">
            <a:spLocks noChangeArrowheads="1"/>
          </p:cNvSpPr>
          <p:nvPr/>
        </p:nvSpPr>
        <p:spPr bwMode="auto">
          <a:xfrm>
            <a:off x="228600" y="5334000"/>
            <a:ext cx="8843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a:t>It is clear that in instruments employing spring control ,the scale</a:t>
            </a:r>
          </a:p>
          <a:p>
            <a:pPr eaLnBrk="1" hangingPunct="1"/>
            <a:r>
              <a:rPr lang="en-IN" altLang="en-US" sz="2400"/>
              <a:t> is uniform or linear</a:t>
            </a:r>
            <a:endParaRPr lang="en-US" altLang="en-US" sz="2400"/>
          </a:p>
        </p:txBody>
      </p:sp>
      <p:sp>
        <p:nvSpPr>
          <p:cNvPr id="18" name="TextBox 17">
            <a:extLst>
              <a:ext uri="{FF2B5EF4-FFF2-40B4-BE49-F238E27FC236}">
                <a16:creationId xmlns:a16="http://schemas.microsoft.com/office/drawing/2014/main" id="{1BC75B43-0390-4EC0-9817-69BAC1959748}"/>
              </a:ext>
            </a:extLst>
          </p:cNvPr>
          <p:cNvSpPr txBox="1"/>
          <p:nvPr/>
        </p:nvSpPr>
        <p:spPr>
          <a:xfrm>
            <a:off x="609600" y="2362200"/>
            <a:ext cx="5189538" cy="461963"/>
          </a:xfrm>
          <a:prstGeom prst="rect">
            <a:avLst/>
          </a:prstGeom>
          <a:noFill/>
        </p:spPr>
        <p:txBody>
          <a:bodyPr wrap="none">
            <a:spAutoFit/>
          </a:bodyPr>
          <a:lstStyle/>
          <a:p>
            <a:pPr>
              <a:defRPr/>
            </a:pPr>
            <a:r>
              <a:rPr lang="en-IN" sz="2400" dirty="0">
                <a:latin typeface="+mj-lt"/>
                <a:cs typeface="+mn-cs"/>
              </a:rPr>
              <a:t>As</a:t>
            </a:r>
            <a:r>
              <a:rPr lang="en-IN" sz="2400" dirty="0">
                <a:latin typeface="+mj-lt"/>
                <a:cs typeface="Arial" charset="0"/>
              </a:rPr>
              <a:t> we know that Deflecting torque </a:t>
            </a:r>
            <a:endParaRPr lang="en-US" sz="2400" dirty="0">
              <a:latin typeface="+mj-lt"/>
              <a:cs typeface="Arial" charset="0"/>
            </a:endParaRPr>
          </a:p>
        </p:txBody>
      </p:sp>
      <p:sp>
        <p:nvSpPr>
          <p:cNvPr id="19" name="TextBox 18">
            <a:extLst>
              <a:ext uri="{FF2B5EF4-FFF2-40B4-BE49-F238E27FC236}">
                <a16:creationId xmlns:a16="http://schemas.microsoft.com/office/drawing/2014/main" id="{62F16C49-1BD7-4BC3-B2D0-CAD7F98F6E1E}"/>
              </a:ext>
            </a:extLst>
          </p:cNvPr>
          <p:cNvSpPr txBox="1"/>
          <p:nvPr/>
        </p:nvSpPr>
        <p:spPr>
          <a:xfrm>
            <a:off x="762000" y="3962400"/>
            <a:ext cx="3673475" cy="461963"/>
          </a:xfrm>
          <a:prstGeom prst="rect">
            <a:avLst/>
          </a:prstGeom>
          <a:noFill/>
        </p:spPr>
        <p:txBody>
          <a:bodyPr wrap="none">
            <a:spAutoFit/>
          </a:bodyPr>
          <a:lstStyle/>
          <a:p>
            <a:pPr>
              <a:defRPr/>
            </a:pPr>
            <a:r>
              <a:rPr lang="en-IN" sz="2400" dirty="0">
                <a:latin typeface="+mj-lt"/>
                <a:cs typeface="Arial" charset="0"/>
              </a:rPr>
              <a:t>At equilibrium condition</a:t>
            </a:r>
            <a:endParaRPr lang="en-US" sz="2400" dirty="0">
              <a:latin typeface="+mj-lt"/>
              <a:cs typeface="Arial"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D4AFC-7BD8-473A-AFFB-5217C2784FBE}"/>
              </a:ext>
            </a:extLst>
          </p:cNvPr>
          <p:cNvSpPr>
            <a:spLocks noGrp="1"/>
          </p:cNvSpPr>
          <p:nvPr>
            <p:ph type="title"/>
          </p:nvPr>
        </p:nvSpPr>
        <p:spPr>
          <a:xfrm>
            <a:off x="304800" y="304800"/>
            <a:ext cx="8229600" cy="533400"/>
          </a:xfrm>
        </p:spPr>
        <p:txBody>
          <a:bodyPr/>
          <a:lstStyle/>
          <a:p>
            <a:pPr eaLnBrk="1" fontAlgn="auto" hangingPunct="1">
              <a:spcAft>
                <a:spcPts val="0"/>
              </a:spcAft>
              <a:defRPr/>
            </a:pPr>
            <a:r>
              <a:rPr lang="en-US" sz="2400" b="1" u="sng" dirty="0">
                <a:solidFill>
                  <a:schemeClr val="tx1"/>
                </a:solidFill>
                <a:latin typeface="+mn-lt"/>
              </a:rPr>
              <a:t>ii)Gravity Control</a:t>
            </a:r>
          </a:p>
        </p:txBody>
      </p:sp>
      <p:sp>
        <p:nvSpPr>
          <p:cNvPr id="22531" name="Content Placeholder 2">
            <a:extLst>
              <a:ext uri="{FF2B5EF4-FFF2-40B4-BE49-F238E27FC236}">
                <a16:creationId xmlns:a16="http://schemas.microsoft.com/office/drawing/2014/main" id="{B386656C-9D24-4D48-9183-F72EFD83C88A}"/>
              </a:ext>
            </a:extLst>
          </p:cNvPr>
          <p:cNvSpPr>
            <a:spLocks noGrp="1"/>
          </p:cNvSpPr>
          <p:nvPr>
            <p:ph sz="quarter" idx="1"/>
          </p:nvPr>
        </p:nvSpPr>
        <p:spPr>
          <a:xfrm>
            <a:off x="228600" y="990600"/>
            <a:ext cx="8229600" cy="4724400"/>
          </a:xfrm>
        </p:spPr>
        <p:txBody>
          <a:bodyPr/>
          <a:lstStyle/>
          <a:p>
            <a:pPr algn="just" eaLnBrk="1" hangingPunct="1"/>
            <a:r>
              <a:rPr lang="en-US" altLang="en-US" sz="2300"/>
              <a:t>In gravity controlled instruments, </a:t>
            </a:r>
            <a:r>
              <a:rPr lang="en-US" altLang="en-US" sz="2300" i="1"/>
              <a:t>a small adjustable weight is attached to the </a:t>
            </a:r>
            <a:r>
              <a:rPr lang="en-US" altLang="en-US" sz="2300"/>
              <a:t>spindle of the moving system such that the deflecting torque produced by the instrument has to act against the action of gravity. </a:t>
            </a:r>
          </a:p>
          <a:p>
            <a:pPr algn="just" eaLnBrk="1" hangingPunct="1"/>
            <a:r>
              <a:rPr lang="en-US" altLang="en-US" sz="2300"/>
              <a:t>Thus a controlling torque is obtained. This weight is called the </a:t>
            </a:r>
            <a:r>
              <a:rPr lang="en-US" altLang="en-US" sz="2300" i="1"/>
              <a:t>control weight. Another adjustable weight is also attached is the moving system for zero adjustment and balancing </a:t>
            </a:r>
            <a:r>
              <a:rPr lang="en-US" altLang="en-US" sz="2300"/>
              <a:t>purpose. This weight is called </a:t>
            </a:r>
            <a:r>
              <a:rPr lang="en-US" altLang="en-US" sz="2300" i="1"/>
              <a:t>Balance weight</a:t>
            </a:r>
            <a:r>
              <a:rPr lang="en-US" altLang="en-US" sz="2300" i="1">
                <a:solidFill>
                  <a:srgbClr val="00B0F0"/>
                </a:solidFill>
              </a:rPr>
              <a:t>.</a:t>
            </a:r>
            <a:endParaRPr lang="en-US" altLang="en-US" sz="2300">
              <a:solidFill>
                <a:srgbClr val="00B0F0"/>
              </a:solidFill>
            </a:endParaRPr>
          </a:p>
        </p:txBody>
      </p:sp>
      <p:pic>
        <p:nvPicPr>
          <p:cNvPr id="22532" name="Picture 2">
            <a:extLst>
              <a:ext uri="{FF2B5EF4-FFF2-40B4-BE49-F238E27FC236}">
                <a16:creationId xmlns:a16="http://schemas.microsoft.com/office/drawing/2014/main" id="{D8D249EE-1619-471A-9AFB-9115BD07F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4114800"/>
            <a:ext cx="5638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C1CFFFD6-A01E-4AAC-923B-1E18A6C51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09600"/>
            <a:ext cx="350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3">
            <a:extLst>
              <a:ext uri="{FF2B5EF4-FFF2-40B4-BE49-F238E27FC236}">
                <a16:creationId xmlns:a16="http://schemas.microsoft.com/office/drawing/2014/main" id="{BE295C15-BEB9-4E1F-A690-0A74F935E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914400"/>
            <a:ext cx="4648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4">
            <a:extLst>
              <a:ext uri="{FF2B5EF4-FFF2-40B4-BE49-F238E27FC236}">
                <a16:creationId xmlns:a16="http://schemas.microsoft.com/office/drawing/2014/main" id="{F83AEA3F-E753-4B34-9968-8B1FEF7B8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724400"/>
            <a:ext cx="739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5">
            <a:extLst>
              <a:ext uri="{FF2B5EF4-FFF2-40B4-BE49-F238E27FC236}">
                <a16:creationId xmlns:a16="http://schemas.microsoft.com/office/drawing/2014/main" id="{D687BD2F-E7B9-4769-B19B-60B20BCC0D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5410200"/>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29272584-6A29-42C4-85E4-560319A47E08}"/>
              </a:ext>
            </a:extLst>
          </p:cNvPr>
          <p:cNvSpPr>
            <a:spLocks noGrp="1"/>
          </p:cNvSpPr>
          <p:nvPr>
            <p:ph type="title"/>
          </p:nvPr>
        </p:nvSpPr>
        <p:spPr>
          <a:xfrm>
            <a:off x="304800" y="381000"/>
            <a:ext cx="8229600" cy="533400"/>
          </a:xfrm>
        </p:spPr>
        <p:txBody>
          <a:bodyPr/>
          <a:lstStyle/>
          <a:p>
            <a:pPr eaLnBrk="1" fontAlgn="auto" hangingPunct="1">
              <a:spcAft>
                <a:spcPts val="0"/>
              </a:spcAft>
              <a:defRPr/>
            </a:pPr>
            <a:r>
              <a:rPr lang="en-US" sz="2400" b="1" u="sng" dirty="0">
                <a:solidFill>
                  <a:schemeClr val="tx1"/>
                </a:solidFill>
              </a:rPr>
              <a:t>DAMPING TORQUE (DAMPING SYSTEM):</a:t>
            </a:r>
          </a:p>
        </p:txBody>
      </p:sp>
      <p:sp>
        <p:nvSpPr>
          <p:cNvPr id="3" name="Content Placeholder 2">
            <a:extLst>
              <a:ext uri="{FF2B5EF4-FFF2-40B4-BE49-F238E27FC236}">
                <a16:creationId xmlns:a16="http://schemas.microsoft.com/office/drawing/2014/main" id="{72325CF4-C572-447E-8B0F-202E8C1FBAEA}"/>
              </a:ext>
            </a:extLst>
          </p:cNvPr>
          <p:cNvSpPr>
            <a:spLocks noGrp="1"/>
          </p:cNvSpPr>
          <p:nvPr>
            <p:ph sz="quarter" idx="1"/>
          </p:nvPr>
        </p:nvSpPr>
        <p:spPr>
          <a:xfrm>
            <a:off x="228600" y="1066800"/>
            <a:ext cx="8229600" cy="5410200"/>
          </a:xfrm>
        </p:spPr>
        <p:txBody>
          <a:bodyPr>
            <a:noAutofit/>
          </a:bodyPr>
          <a:lstStyle/>
          <a:p>
            <a:pPr marL="365760" indent="-256032" algn="just" eaLnBrk="1" fontAlgn="auto" hangingPunct="1">
              <a:spcAft>
                <a:spcPts val="0"/>
              </a:spcAft>
              <a:buClr>
                <a:schemeClr val="accent3"/>
              </a:buClr>
              <a:buFont typeface="Georgia"/>
              <a:buChar char="•"/>
              <a:defRPr/>
            </a:pPr>
            <a:r>
              <a:rPr lang="en-US" dirty="0"/>
              <a:t>We have already seen that the moving system of the instrument will tend to move under the action of the deflecting torque. </a:t>
            </a:r>
          </a:p>
          <a:p>
            <a:pPr marL="365760" indent="-256032" algn="just" eaLnBrk="1" fontAlgn="auto" hangingPunct="1">
              <a:spcAft>
                <a:spcPts val="0"/>
              </a:spcAft>
              <a:buClr>
                <a:schemeClr val="accent3"/>
              </a:buClr>
              <a:buFont typeface="Georgia"/>
              <a:buChar char="•"/>
              <a:defRPr/>
            </a:pPr>
            <a:r>
              <a:rPr lang="en-US" dirty="0"/>
              <a:t>But on account of the control torque, it will try to occupy a position of rest when the two torques are equal and opposite. </a:t>
            </a:r>
          </a:p>
          <a:p>
            <a:pPr marL="365760" indent="-256032" algn="just" eaLnBrk="1" fontAlgn="auto" hangingPunct="1">
              <a:spcAft>
                <a:spcPts val="0"/>
              </a:spcAft>
              <a:buClr>
                <a:schemeClr val="accent3"/>
              </a:buClr>
              <a:buFont typeface="Georgia"/>
              <a:buChar char="•"/>
              <a:defRPr/>
            </a:pPr>
            <a:r>
              <a:rPr lang="en-US" dirty="0"/>
              <a:t>However, due to inertia of the moving system, the pointer will not come to rest immediately but oscillate about its final deflected position as shown in figure and takes appreciable time to come to steady state.</a:t>
            </a:r>
          </a:p>
          <a:p>
            <a:pPr marL="365760" indent="-256032" algn="just" eaLnBrk="1" fontAlgn="auto" hangingPunct="1">
              <a:spcAft>
                <a:spcPts val="0"/>
              </a:spcAft>
              <a:buClr>
                <a:schemeClr val="accent3"/>
              </a:buClr>
              <a:buFont typeface="Georgia"/>
              <a:buChar char="•"/>
              <a:defRPr/>
            </a:pPr>
            <a:r>
              <a:rPr lang="en-US" dirty="0"/>
              <a:t>To overcome this difficulty a damping torque is to be developed by using a damping device attached to the moving system.</a:t>
            </a:r>
            <a:endParaRPr lang="en-US" sz="25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47D742-BCB1-42CC-B187-4BF7D87D3A8D}"/>
              </a:ext>
            </a:extLst>
          </p:cNvPr>
          <p:cNvSpPr>
            <a:spLocks noGrp="1"/>
          </p:cNvSpPr>
          <p:nvPr>
            <p:ph sz="quarter" idx="1"/>
          </p:nvPr>
        </p:nvSpPr>
        <p:spPr>
          <a:xfrm>
            <a:off x="228600" y="381000"/>
            <a:ext cx="8610600" cy="5181600"/>
          </a:xfrm>
        </p:spPr>
        <p:txBody>
          <a:bodyPr>
            <a:noAutofit/>
          </a:bodyPr>
          <a:lstStyle/>
          <a:p>
            <a:pPr marL="365760" indent="-256032" algn="just" eaLnBrk="1" fontAlgn="auto" hangingPunct="1">
              <a:spcAft>
                <a:spcPts val="0"/>
              </a:spcAft>
              <a:buClr>
                <a:schemeClr val="accent3"/>
              </a:buClr>
              <a:buFont typeface="Georgia"/>
              <a:buNone/>
              <a:defRPr/>
            </a:pPr>
            <a:endParaRPr lang="en-US" sz="2300" dirty="0"/>
          </a:p>
          <a:p>
            <a:pPr marL="365760" indent="-256032" algn="just" eaLnBrk="1" fontAlgn="auto" hangingPunct="1">
              <a:spcAft>
                <a:spcPts val="0"/>
              </a:spcAft>
              <a:buClr>
                <a:schemeClr val="accent3"/>
              </a:buClr>
              <a:buFont typeface="Georgia"/>
              <a:buNone/>
              <a:defRPr/>
            </a:pPr>
            <a:r>
              <a:rPr lang="en-US" sz="2300" dirty="0"/>
              <a:t>The damping torque is produced by the following methods:</a:t>
            </a:r>
          </a:p>
          <a:p>
            <a:pPr marL="365760" indent="-256032" algn="just" eaLnBrk="1" fontAlgn="auto" hangingPunct="1">
              <a:spcAft>
                <a:spcPts val="0"/>
              </a:spcAft>
              <a:buClr>
                <a:schemeClr val="accent3"/>
              </a:buClr>
              <a:buFont typeface="Georgia"/>
              <a:buNone/>
              <a:defRPr/>
            </a:pPr>
            <a:r>
              <a:rPr lang="en-US" b="1" dirty="0">
                <a:solidFill>
                  <a:srgbClr val="002060"/>
                </a:solidFill>
              </a:rPr>
              <a:t>1.Air Friction Damping</a:t>
            </a:r>
            <a:r>
              <a:rPr lang="en-US" dirty="0"/>
              <a:t>   </a:t>
            </a:r>
          </a:p>
          <a:p>
            <a:pPr marL="365760" indent="-256032" algn="just" eaLnBrk="1" fontAlgn="auto" hangingPunct="1">
              <a:spcAft>
                <a:spcPts val="0"/>
              </a:spcAft>
              <a:buClr>
                <a:schemeClr val="accent3"/>
              </a:buClr>
              <a:buFont typeface="Georgia"/>
              <a:buNone/>
              <a:defRPr/>
            </a:pPr>
            <a:r>
              <a:rPr lang="en-US" dirty="0">
                <a:solidFill>
                  <a:srgbClr val="FF0000"/>
                </a:solidFill>
              </a:rPr>
              <a:t>2.Fluid Friction Damping</a:t>
            </a:r>
          </a:p>
          <a:p>
            <a:pPr marL="365760" indent="-256032" algn="just" eaLnBrk="1" fontAlgn="auto" hangingPunct="1">
              <a:spcAft>
                <a:spcPts val="0"/>
              </a:spcAft>
              <a:buClr>
                <a:schemeClr val="accent3"/>
              </a:buClr>
              <a:buFont typeface="Georgia" pitchFamily="18" charset="0"/>
              <a:buNone/>
              <a:defRPr/>
            </a:pPr>
            <a:r>
              <a:rPr lang="en-US" b="1" dirty="0">
                <a:solidFill>
                  <a:schemeClr val="accent3">
                    <a:lumMod val="75000"/>
                  </a:schemeClr>
                </a:solidFill>
              </a:rPr>
              <a:t>3.Eddy Current Damping</a:t>
            </a:r>
            <a:r>
              <a:rPr lang="en-US" dirty="0"/>
              <a:t>  </a:t>
            </a:r>
          </a:p>
          <a:p>
            <a:pPr marL="365760" indent="-256032" algn="just" eaLnBrk="1" fontAlgn="auto" hangingPunct="1">
              <a:spcAft>
                <a:spcPts val="0"/>
              </a:spcAft>
              <a:buClr>
                <a:schemeClr val="accent3"/>
              </a:buClr>
              <a:buFont typeface="Georgia" pitchFamily="18" charset="0"/>
              <a:buNone/>
              <a:defRPr/>
            </a:pPr>
            <a:r>
              <a:rPr lang="en-US" dirty="0">
                <a:solidFill>
                  <a:srgbClr val="6600CC"/>
                </a:solidFill>
              </a:rPr>
              <a:t>4.Electromagnetic Damping	</a:t>
            </a:r>
            <a:endParaRPr lang="en-US" sz="2500" dirty="0">
              <a:solidFill>
                <a:srgbClr val="6600CC"/>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78A72C40-CF05-4B63-B537-CA0568FDC43F}"/>
              </a:ext>
            </a:extLst>
          </p:cNvPr>
          <p:cNvSpPr>
            <a:spLocks noGrp="1"/>
          </p:cNvSpPr>
          <p:nvPr>
            <p:ph type="title"/>
          </p:nvPr>
        </p:nvSpPr>
        <p:spPr>
          <a:xfrm>
            <a:off x="381000" y="152400"/>
            <a:ext cx="5029200" cy="457200"/>
          </a:xfrm>
        </p:spPr>
        <p:txBody>
          <a:bodyPr>
            <a:normAutofit fontScale="90000"/>
          </a:bodyPr>
          <a:lstStyle/>
          <a:p>
            <a:pPr eaLnBrk="1" fontAlgn="auto" hangingPunct="1">
              <a:spcAft>
                <a:spcPts val="0"/>
              </a:spcAft>
              <a:defRPr/>
            </a:pPr>
            <a:r>
              <a:rPr lang="en-US" sz="2800" b="1" dirty="0">
                <a:solidFill>
                  <a:schemeClr val="tx1"/>
                </a:solidFill>
              </a:rPr>
              <a:t>Air friction damping:</a:t>
            </a:r>
          </a:p>
        </p:txBody>
      </p:sp>
      <p:pic>
        <p:nvPicPr>
          <p:cNvPr id="26627" name="Picture 3">
            <a:extLst>
              <a:ext uri="{FF2B5EF4-FFF2-40B4-BE49-F238E27FC236}">
                <a16:creationId xmlns:a16="http://schemas.microsoft.com/office/drawing/2014/main" id="{0518C7C5-54B8-4C72-8DE3-1C13474E9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38200"/>
            <a:ext cx="5243513"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4">
            <a:extLst>
              <a:ext uri="{FF2B5EF4-FFF2-40B4-BE49-F238E27FC236}">
                <a16:creationId xmlns:a16="http://schemas.microsoft.com/office/drawing/2014/main" id="{0C209B53-2ACB-4E45-B3EF-C8EF43C6F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81400"/>
            <a:ext cx="86233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Box 3">
            <a:extLst>
              <a:ext uri="{FF2B5EF4-FFF2-40B4-BE49-F238E27FC236}">
                <a16:creationId xmlns:a16="http://schemas.microsoft.com/office/drawing/2014/main" id="{AB904DC2-0005-4430-BAAF-CEBC26E5027E}"/>
              </a:ext>
            </a:extLst>
          </p:cNvPr>
          <p:cNvSpPr txBox="1">
            <a:spLocks noChangeArrowheads="1"/>
          </p:cNvSpPr>
          <p:nvPr/>
        </p:nvSpPr>
        <p:spPr bwMode="auto">
          <a:xfrm>
            <a:off x="1150938" y="5683250"/>
            <a:ext cx="247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a:t>
            </a:r>
          </a:p>
        </p:txBody>
      </p:sp>
      <p:pic>
        <p:nvPicPr>
          <p:cNvPr id="26630" name="Picture 6">
            <a:extLst>
              <a:ext uri="{FF2B5EF4-FFF2-40B4-BE49-F238E27FC236}">
                <a16:creationId xmlns:a16="http://schemas.microsoft.com/office/drawing/2014/main" id="{310FFFC0-D3C3-4659-B823-90D2E30DB0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495800"/>
            <a:ext cx="8509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TextBox 4">
            <a:extLst>
              <a:ext uri="{FF2B5EF4-FFF2-40B4-BE49-F238E27FC236}">
                <a16:creationId xmlns:a16="http://schemas.microsoft.com/office/drawing/2014/main" id="{F4B22603-84A9-4E48-B1B3-BF87BAD9E3BB}"/>
              </a:ext>
            </a:extLst>
          </p:cNvPr>
          <p:cNvSpPr txBox="1">
            <a:spLocks noChangeArrowheads="1"/>
          </p:cNvSpPr>
          <p:nvPr/>
        </p:nvSpPr>
        <p:spPr bwMode="auto">
          <a:xfrm>
            <a:off x="381000" y="4191000"/>
            <a:ext cx="1422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one end.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8226B258-6D04-40AE-8FFA-A03F7FD9FA8A}"/>
              </a:ext>
            </a:extLst>
          </p:cNvPr>
          <p:cNvSpPr>
            <a:spLocks noGrp="1"/>
          </p:cNvSpPr>
          <p:nvPr>
            <p:ph type="title"/>
          </p:nvPr>
        </p:nvSpPr>
        <p:spPr>
          <a:xfrm>
            <a:off x="457200" y="685800"/>
            <a:ext cx="8229600" cy="609600"/>
          </a:xfrm>
        </p:spPr>
        <p:txBody>
          <a:bodyPr/>
          <a:lstStyle/>
          <a:p>
            <a:pPr eaLnBrk="1" fontAlgn="auto" hangingPunct="1">
              <a:spcAft>
                <a:spcPts val="0"/>
              </a:spcAft>
              <a:defRPr/>
            </a:pPr>
            <a:r>
              <a:rPr lang="en-US" sz="2400" b="1" dirty="0">
                <a:solidFill>
                  <a:srgbClr val="FF0000"/>
                </a:solidFill>
              </a:rPr>
              <a:t>MEASURING INSTRUMENTS:</a:t>
            </a:r>
          </a:p>
        </p:txBody>
      </p:sp>
      <p:sp>
        <p:nvSpPr>
          <p:cNvPr id="3" name="Content Placeholder 2">
            <a:extLst>
              <a:ext uri="{FF2B5EF4-FFF2-40B4-BE49-F238E27FC236}">
                <a16:creationId xmlns:a16="http://schemas.microsoft.com/office/drawing/2014/main" id="{871AA0E6-3DB5-4A69-971D-748298C2C09B}"/>
              </a:ext>
            </a:extLst>
          </p:cNvPr>
          <p:cNvSpPr>
            <a:spLocks noGrp="1"/>
          </p:cNvSpPr>
          <p:nvPr>
            <p:ph sz="quarter" idx="1"/>
          </p:nvPr>
        </p:nvSpPr>
        <p:spPr>
          <a:xfrm>
            <a:off x="457200" y="1676400"/>
            <a:ext cx="8229600" cy="2133600"/>
          </a:xfrm>
        </p:spPr>
        <p:txBody>
          <a:bodyPr>
            <a:noAutofit/>
          </a:bodyPr>
          <a:lstStyle/>
          <a:p>
            <a:pPr marL="365760" indent="-256032" algn="just" eaLnBrk="1" fontAlgn="auto" hangingPunct="1">
              <a:spcAft>
                <a:spcPts val="0"/>
              </a:spcAft>
              <a:buClr>
                <a:schemeClr val="accent3"/>
              </a:buClr>
              <a:buFont typeface="Georgia"/>
              <a:buNone/>
              <a:defRPr/>
            </a:pPr>
            <a:r>
              <a:rPr lang="en-US" sz="2600" dirty="0">
                <a:solidFill>
                  <a:schemeClr val="accent4">
                    <a:lumMod val="75000"/>
                  </a:schemeClr>
                </a:solidFill>
              </a:rPr>
              <a:t>“</a:t>
            </a:r>
            <a:r>
              <a:rPr lang="en-US" sz="2600" b="1" dirty="0"/>
              <a:t>The device used for comparing the unknown quantity with the unit of measurement or standard quantity is called a Measuring Instrument.”</a:t>
            </a:r>
          </a:p>
          <a:p>
            <a:pPr marL="365760" indent="-256032" eaLnBrk="1" fontAlgn="auto" hangingPunct="1">
              <a:spcAft>
                <a:spcPts val="0"/>
              </a:spcAft>
              <a:buClr>
                <a:schemeClr val="accent3"/>
              </a:buClr>
              <a:buFont typeface="Georgia"/>
              <a:buNone/>
              <a:defRPr/>
            </a:pPr>
            <a:r>
              <a:rPr lang="en-US" sz="2600" dirty="0"/>
              <a:t>    </a:t>
            </a:r>
            <a:endParaRPr lang="en-US" sz="2600" dirty="0">
              <a:solidFill>
                <a:schemeClr val="accent2">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a:extLst>
              <a:ext uri="{FF2B5EF4-FFF2-40B4-BE49-F238E27FC236}">
                <a16:creationId xmlns:a16="http://schemas.microsoft.com/office/drawing/2014/main" id="{0CE9B32E-F01C-4287-84E5-081DE63373F4}"/>
              </a:ext>
            </a:extLst>
          </p:cNvPr>
          <p:cNvSpPr>
            <a:spLocks noChangeArrowheads="1"/>
          </p:cNvSpPr>
          <p:nvPr/>
        </p:nvSpPr>
        <p:spPr bwMode="auto">
          <a:xfrm>
            <a:off x="304800" y="1447800"/>
            <a:ext cx="4083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a:latin typeface="Century Schoolbook" panose="02040604050505020304" pitchFamily="18" charset="0"/>
              </a:rPr>
              <a:t>Fluid Friction Damping </a:t>
            </a:r>
            <a:endParaRPr lang="en-US" altLang="en-US" sz="2400" b="1">
              <a:latin typeface="Century Schoolbook" panose="02040604050505020304" pitchFamily="18" charset="0"/>
            </a:endParaRPr>
          </a:p>
        </p:txBody>
      </p:sp>
      <p:pic>
        <p:nvPicPr>
          <p:cNvPr id="27651" name="Picture 5" descr="C:\Users\lenovo\Desktop\Untitled.jpg">
            <a:extLst>
              <a:ext uri="{FF2B5EF4-FFF2-40B4-BE49-F238E27FC236}">
                <a16:creationId xmlns:a16="http://schemas.microsoft.com/office/drawing/2014/main" id="{E737B09E-C990-4493-812B-A41374ABC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09800"/>
            <a:ext cx="54006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5">
            <a:extLst>
              <a:ext uri="{FF2B5EF4-FFF2-40B4-BE49-F238E27FC236}">
                <a16:creationId xmlns:a16="http://schemas.microsoft.com/office/drawing/2014/main" id="{6EC1BC27-AE67-4D9F-AAFC-97002A570634}"/>
              </a:ext>
            </a:extLst>
          </p:cNvPr>
          <p:cNvSpPr>
            <a:spLocks noChangeArrowheads="1"/>
          </p:cNvSpPr>
          <p:nvPr/>
        </p:nvSpPr>
        <p:spPr bwMode="auto">
          <a:xfrm>
            <a:off x="304800" y="5105400"/>
            <a:ext cx="8458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a:t>In Fig. (a) a disc attached to the moving system is immersed in the fluid (dampingoil).When   the   moving   system   moves   the   disc   moves   in   oil   and   a   frictional   drag   is produced. For minimizing the surface tension affect, the suspension stem of the disc should be cylindrical and of small diameter.</a:t>
            </a:r>
          </a:p>
        </p:txBody>
      </p:sp>
      <p:sp>
        <p:nvSpPr>
          <p:cNvPr id="120834" name="Rectangle 2">
            <a:extLst>
              <a:ext uri="{FF2B5EF4-FFF2-40B4-BE49-F238E27FC236}">
                <a16:creationId xmlns:a16="http://schemas.microsoft.com/office/drawing/2014/main" id="{4B0CA8D1-ACBF-4AF1-9C56-F98A66DA7E24}"/>
              </a:ext>
            </a:extLst>
          </p:cNvPr>
          <p:cNvSpPr>
            <a:spLocks noChangeArrowheads="1"/>
          </p:cNvSpPr>
          <p:nvPr/>
        </p:nvSpPr>
        <p:spPr bwMode="auto">
          <a:xfrm>
            <a:off x="304800" y="228600"/>
            <a:ext cx="8305800" cy="1108075"/>
          </a:xfrm>
          <a:prstGeom prst="rect">
            <a:avLst/>
          </a:prstGeom>
          <a:solidFill>
            <a:srgbClr val="FFFFFF"/>
          </a:solidFill>
          <a:ln w="9525">
            <a:noFill/>
            <a:miter lim="800000"/>
            <a:headEnd/>
            <a:tailEnd/>
          </a:ln>
          <a:effectLst/>
        </p:spPr>
        <p:txBody>
          <a:bodyPr anchor="ctr">
            <a:spAutoFit/>
          </a:bodyPr>
          <a:lstStyle/>
          <a:p>
            <a:pPr algn="just" eaLnBrk="0" hangingPunct="0">
              <a:defRPr/>
            </a:pPr>
            <a:endParaRPr lang="en-US" sz="1200" dirty="0">
              <a:solidFill>
                <a:srgbClr val="003366"/>
              </a:solidFill>
              <a:latin typeface="Cambria" pitchFamily="18" charset="0"/>
            </a:endParaRPr>
          </a:p>
          <a:p>
            <a:pPr algn="just" eaLnBrk="0" hangingPunct="0">
              <a:defRPr/>
            </a:pPr>
            <a:r>
              <a:rPr lang="en-US" dirty="0">
                <a:latin typeface="+mj-lt"/>
              </a:rPr>
              <a:t>The air friction damping is very simple and cheap. But care must be taken to ensure that the piston is not bent or twisted. This method is used in moving iron and hot wire instruments.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a:extLst>
              <a:ext uri="{FF2B5EF4-FFF2-40B4-BE49-F238E27FC236}">
                <a16:creationId xmlns:a16="http://schemas.microsoft.com/office/drawing/2014/main" id="{D8BD66DF-8520-44CD-871E-2CCCD79D81EC}"/>
              </a:ext>
            </a:extLst>
          </p:cNvPr>
          <p:cNvSpPr>
            <a:spLocks noChangeArrowheads="1"/>
          </p:cNvSpPr>
          <p:nvPr/>
        </p:nvSpPr>
        <p:spPr bwMode="auto">
          <a:xfrm>
            <a:off x="228600" y="152400"/>
            <a:ext cx="8534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a:t>In the arrangement of Fig. (b) a number of vanes are attached to the spindle. These vanes are submerged in oil and moves in a vertical plane. This arrangement provides greater damping torque.</a:t>
            </a:r>
          </a:p>
        </p:txBody>
      </p:sp>
      <p:sp>
        <p:nvSpPr>
          <p:cNvPr id="28675" name="Rectangle 4">
            <a:extLst>
              <a:ext uri="{FF2B5EF4-FFF2-40B4-BE49-F238E27FC236}">
                <a16:creationId xmlns:a16="http://schemas.microsoft.com/office/drawing/2014/main" id="{8E2D031B-84AF-4891-9DA9-B64A7DCE1BDA}"/>
              </a:ext>
            </a:extLst>
          </p:cNvPr>
          <p:cNvSpPr>
            <a:spLocks noChangeArrowheads="1"/>
          </p:cNvSpPr>
          <p:nvPr/>
        </p:nvSpPr>
        <p:spPr bwMode="auto">
          <a:xfrm>
            <a:off x="381000" y="1304925"/>
            <a:ext cx="82296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b="1">
                <a:solidFill>
                  <a:srgbClr val="000000"/>
                </a:solidFill>
              </a:rPr>
              <a:t>Advantages</a:t>
            </a:r>
            <a:endParaRPr lang="en-US" altLang="en-US"/>
          </a:p>
          <a:p>
            <a:pPr algn="just"/>
            <a:r>
              <a:rPr lang="en-US" altLang="en-US">
                <a:solidFill>
                  <a:srgbClr val="003366"/>
                </a:solidFill>
              </a:rPr>
              <a:t> </a:t>
            </a:r>
            <a:r>
              <a:rPr lang="en-US" altLang="en-US"/>
              <a:t>1.  The oil used for damping can also be used for insulation purpose in some forms of instruments which are submerged in oil.</a:t>
            </a:r>
          </a:p>
          <a:p>
            <a:pPr algn="just"/>
            <a:r>
              <a:rPr lang="en-US" altLang="en-US"/>
              <a:t> 2.  The clearance between the vanes and oil chamber is not as critical as with the air friction damping system.</a:t>
            </a:r>
          </a:p>
          <a:p>
            <a:pPr algn="just"/>
            <a:r>
              <a:rPr lang="en-US" altLang="en-US"/>
              <a:t> 3.  This method is suitable for use with instruments such as electrostatic type where the movement is suspended rather than pivoted.</a:t>
            </a:r>
          </a:p>
          <a:p>
            <a:pPr algn="just"/>
            <a:r>
              <a:rPr lang="en-US" altLang="en-US"/>
              <a:t> 4.  Due to the up thrust of oil, the loads on bearings or suspension system is reduced thereby  reducing the frictional errors.</a:t>
            </a:r>
            <a:endParaRPr lang="en-US" altLang="en-US" b="1"/>
          </a:p>
        </p:txBody>
      </p:sp>
      <p:sp>
        <p:nvSpPr>
          <p:cNvPr id="28676" name="Rectangle 5">
            <a:extLst>
              <a:ext uri="{FF2B5EF4-FFF2-40B4-BE49-F238E27FC236}">
                <a16:creationId xmlns:a16="http://schemas.microsoft.com/office/drawing/2014/main" id="{83CEE3F7-9962-4B75-9FF8-8A2D1FCC2167}"/>
              </a:ext>
            </a:extLst>
          </p:cNvPr>
          <p:cNvSpPr>
            <a:spLocks noChangeArrowheads="1"/>
          </p:cNvSpPr>
          <p:nvPr/>
        </p:nvSpPr>
        <p:spPr bwMode="auto">
          <a:xfrm>
            <a:off x="304800" y="3886200"/>
            <a:ext cx="83058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solidFill>
                  <a:srgbClr val="000000"/>
                </a:solidFill>
              </a:rPr>
              <a:t>Disadvantages</a:t>
            </a:r>
            <a:br>
              <a:rPr lang="en-US" altLang="en-US">
                <a:solidFill>
                  <a:srgbClr val="000000"/>
                </a:solidFill>
              </a:rPr>
            </a:br>
            <a:r>
              <a:rPr lang="en-US" altLang="en-US"/>
              <a:t>1.  The instruments with this type of damping must be kept always in a vertical position.</a:t>
            </a:r>
          </a:p>
          <a:p>
            <a:pPr algn="just"/>
            <a:r>
              <a:rPr lang="en-US" altLang="en-US"/>
              <a:t>  2.  It is difficult to keep the instrument clean due to leakage of oil.</a:t>
            </a:r>
          </a:p>
          <a:p>
            <a:pPr algn="just"/>
            <a:r>
              <a:rPr lang="en-US" altLang="en-US"/>
              <a:t>  3.  It is not suitable for portable instruments.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1A67D0F0-7B89-411D-B3A7-FCC0BC87770F}"/>
              </a:ext>
            </a:extLst>
          </p:cNvPr>
          <p:cNvSpPr>
            <a:spLocks noGrp="1"/>
          </p:cNvSpPr>
          <p:nvPr>
            <p:ph type="title"/>
          </p:nvPr>
        </p:nvSpPr>
        <p:spPr>
          <a:xfrm>
            <a:off x="228600" y="228600"/>
            <a:ext cx="8229600" cy="457200"/>
          </a:xfrm>
        </p:spPr>
        <p:txBody>
          <a:bodyPr>
            <a:normAutofit fontScale="90000"/>
          </a:bodyPr>
          <a:lstStyle/>
          <a:p>
            <a:pPr eaLnBrk="1" fontAlgn="auto" hangingPunct="1">
              <a:spcAft>
                <a:spcPts val="0"/>
              </a:spcAft>
              <a:defRPr/>
            </a:pPr>
            <a:r>
              <a:rPr lang="en-US" sz="2800" b="1" dirty="0">
                <a:solidFill>
                  <a:schemeClr val="tx1"/>
                </a:solidFill>
              </a:rPr>
              <a:t>Eddy current damping:</a:t>
            </a:r>
          </a:p>
        </p:txBody>
      </p:sp>
      <p:pic>
        <p:nvPicPr>
          <p:cNvPr id="29699" name="Picture 2">
            <a:extLst>
              <a:ext uri="{FF2B5EF4-FFF2-40B4-BE49-F238E27FC236}">
                <a16:creationId xmlns:a16="http://schemas.microsoft.com/office/drawing/2014/main" id="{DBEA7F12-D852-42A1-927B-A956B6FC6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62000"/>
            <a:ext cx="7696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3">
            <a:extLst>
              <a:ext uri="{FF2B5EF4-FFF2-40B4-BE49-F238E27FC236}">
                <a16:creationId xmlns:a16="http://schemas.microsoft.com/office/drawing/2014/main" id="{6DE62823-41BB-4E4D-8CAB-785FBF3C8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962400"/>
            <a:ext cx="82296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2">
            <a:extLst>
              <a:ext uri="{FF2B5EF4-FFF2-40B4-BE49-F238E27FC236}">
                <a16:creationId xmlns:a16="http://schemas.microsoft.com/office/drawing/2014/main" id="{73A1C6BC-4DA0-44AD-983D-886D2E39F2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638800"/>
            <a:ext cx="8001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a:extLst>
              <a:ext uri="{FF2B5EF4-FFF2-40B4-BE49-F238E27FC236}">
                <a16:creationId xmlns:a16="http://schemas.microsoft.com/office/drawing/2014/main" id="{207FA737-A40E-4A1E-9DD3-E75A328E0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33400"/>
            <a:ext cx="8229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2C5DEA88-37B2-4309-B46C-AB86E1A3B300}"/>
              </a:ext>
            </a:extLst>
          </p:cNvPr>
          <p:cNvSpPr>
            <a:spLocks noGrp="1"/>
          </p:cNvSpPr>
          <p:nvPr>
            <p:ph type="title"/>
          </p:nvPr>
        </p:nvSpPr>
        <p:spPr>
          <a:xfrm>
            <a:off x="304800" y="228600"/>
            <a:ext cx="8229600" cy="533400"/>
          </a:xfrm>
        </p:spPr>
        <p:txBody>
          <a:bodyPr/>
          <a:lstStyle/>
          <a:p>
            <a:pPr eaLnBrk="1" fontAlgn="auto" hangingPunct="1">
              <a:spcAft>
                <a:spcPts val="0"/>
              </a:spcAft>
              <a:defRPr/>
            </a:pPr>
            <a:r>
              <a:rPr lang="en-US" sz="2800" b="1" u="sng" dirty="0">
                <a:solidFill>
                  <a:srgbClr val="FF0000"/>
                </a:solidFill>
              </a:rPr>
              <a:t>TYPES OF AMMETERS &amp; VOLTMETERS</a:t>
            </a:r>
          </a:p>
        </p:txBody>
      </p:sp>
      <p:sp>
        <p:nvSpPr>
          <p:cNvPr id="3" name="Content Placeholder 2">
            <a:extLst>
              <a:ext uri="{FF2B5EF4-FFF2-40B4-BE49-F238E27FC236}">
                <a16:creationId xmlns:a16="http://schemas.microsoft.com/office/drawing/2014/main" id="{CF93CF57-A7C8-4681-A8A3-FEA6D2094395}"/>
              </a:ext>
            </a:extLst>
          </p:cNvPr>
          <p:cNvSpPr>
            <a:spLocks noGrp="1"/>
          </p:cNvSpPr>
          <p:nvPr>
            <p:ph sz="quarter" idx="1"/>
          </p:nvPr>
        </p:nvSpPr>
        <p:spPr>
          <a:xfrm>
            <a:off x="381000" y="990600"/>
            <a:ext cx="8229600" cy="4648200"/>
          </a:xfrm>
        </p:spPr>
        <p:txBody>
          <a:bodyPr>
            <a:noAutofit/>
          </a:bodyPr>
          <a:lstStyle/>
          <a:p>
            <a:pPr marL="566928" indent="-457200" algn="just" eaLnBrk="1" fontAlgn="auto" hangingPunct="1">
              <a:spcAft>
                <a:spcPts val="0"/>
              </a:spcAft>
              <a:buClr>
                <a:schemeClr val="accent3"/>
              </a:buClr>
              <a:buFont typeface="Georgia"/>
              <a:buNone/>
              <a:defRPr/>
            </a:pPr>
            <a:r>
              <a:rPr lang="en-US" sz="2000" b="1" dirty="0"/>
              <a:t>1)  Moving Coil Type Meters (AC &amp; DC);</a:t>
            </a:r>
          </a:p>
          <a:p>
            <a:pPr marL="566928" indent="-457200" algn="just" eaLnBrk="1" fontAlgn="auto" hangingPunct="1">
              <a:spcAft>
                <a:spcPts val="0"/>
              </a:spcAft>
              <a:buClr>
                <a:schemeClr val="accent3"/>
              </a:buClr>
              <a:buFont typeface="Georgia"/>
              <a:buNone/>
              <a:defRPr/>
            </a:pPr>
            <a:r>
              <a:rPr lang="en-US" sz="2000" b="1" dirty="0"/>
              <a:t>		a) Permanent Magnet type,</a:t>
            </a:r>
          </a:p>
          <a:p>
            <a:pPr marL="566928" indent="-457200" algn="just" eaLnBrk="1" fontAlgn="auto" hangingPunct="1">
              <a:spcAft>
                <a:spcPts val="0"/>
              </a:spcAft>
              <a:buClr>
                <a:schemeClr val="accent3"/>
              </a:buClr>
              <a:buFont typeface="Georgia"/>
              <a:buNone/>
              <a:defRPr/>
            </a:pPr>
            <a:r>
              <a:rPr lang="en-US" sz="2000" b="1" dirty="0"/>
              <a:t>		b) Electrodynamic or Dynamometer.</a:t>
            </a:r>
          </a:p>
          <a:p>
            <a:pPr marL="566928" indent="-457200" algn="just" eaLnBrk="1" fontAlgn="auto" hangingPunct="1">
              <a:spcAft>
                <a:spcPts val="0"/>
              </a:spcAft>
              <a:buClr>
                <a:schemeClr val="accent3"/>
              </a:buClr>
              <a:buFont typeface="Georgia"/>
              <a:buNone/>
              <a:defRPr/>
            </a:pPr>
            <a:r>
              <a:rPr lang="en-US" sz="2000" b="1" dirty="0"/>
              <a:t>2) Moving Iron Type Meters (AC &amp; DC);</a:t>
            </a:r>
          </a:p>
          <a:p>
            <a:pPr marL="566928" indent="-457200" algn="just" eaLnBrk="1" fontAlgn="auto" hangingPunct="1">
              <a:spcAft>
                <a:spcPts val="0"/>
              </a:spcAft>
              <a:buClr>
                <a:schemeClr val="accent3"/>
              </a:buClr>
              <a:buFont typeface="Georgia"/>
              <a:buNone/>
              <a:defRPr/>
            </a:pPr>
            <a:r>
              <a:rPr lang="en-US" sz="2000" b="1" dirty="0"/>
              <a:t>		a) Attraction type,</a:t>
            </a:r>
          </a:p>
          <a:p>
            <a:pPr marL="566928" indent="-457200" algn="just" eaLnBrk="1" fontAlgn="auto" hangingPunct="1">
              <a:spcAft>
                <a:spcPts val="0"/>
              </a:spcAft>
              <a:buClr>
                <a:schemeClr val="accent3"/>
              </a:buClr>
              <a:buFont typeface="Georgia"/>
              <a:buNone/>
              <a:defRPr/>
            </a:pPr>
            <a:r>
              <a:rPr lang="en-US" sz="2000" b="1" dirty="0"/>
              <a:t>		b) Repulsion type.</a:t>
            </a:r>
          </a:p>
          <a:p>
            <a:pPr marL="109728" indent="0" algn="just" eaLnBrk="1" fontAlgn="auto" hangingPunct="1">
              <a:spcAft>
                <a:spcPts val="0"/>
              </a:spcAft>
              <a:buClr>
                <a:schemeClr val="accent3"/>
              </a:buClr>
              <a:buFont typeface="Georgia" pitchFamily="18" charset="0"/>
              <a:buNone/>
              <a:defRPr/>
            </a:pPr>
            <a:r>
              <a:rPr lang="en-US" sz="2000" b="1" dirty="0"/>
              <a:t>3)Induction Type (AC &amp; DC);</a:t>
            </a:r>
          </a:p>
          <a:p>
            <a:pPr marL="566928" indent="-457200" algn="just" eaLnBrk="1" fontAlgn="auto" hangingPunct="1">
              <a:spcAft>
                <a:spcPts val="0"/>
              </a:spcAft>
              <a:buClr>
                <a:schemeClr val="accent3"/>
              </a:buClr>
              <a:buFont typeface="Georgia"/>
              <a:buNone/>
              <a:defRPr/>
            </a:pPr>
            <a:r>
              <a:rPr lang="en-US" sz="2000" b="1" dirty="0"/>
              <a:t>		a) Split phase,</a:t>
            </a:r>
          </a:p>
          <a:p>
            <a:pPr marL="566928" indent="-457200" algn="just" eaLnBrk="1" fontAlgn="auto" hangingPunct="1">
              <a:spcAft>
                <a:spcPts val="0"/>
              </a:spcAft>
              <a:buClr>
                <a:schemeClr val="accent3"/>
              </a:buClr>
              <a:buFont typeface="Georgia"/>
              <a:buNone/>
              <a:defRPr/>
            </a:pPr>
            <a:r>
              <a:rPr lang="en-US" sz="2000" b="1" dirty="0"/>
              <a:t>		b) Shaded Pole type.</a:t>
            </a:r>
          </a:p>
          <a:p>
            <a:pPr marL="109728" indent="0" algn="just" eaLnBrk="1" fontAlgn="auto" hangingPunct="1">
              <a:spcAft>
                <a:spcPts val="0"/>
              </a:spcAft>
              <a:buClr>
                <a:schemeClr val="accent3"/>
              </a:buClr>
              <a:buFont typeface="Georgia" pitchFamily="18" charset="0"/>
              <a:buNone/>
              <a:defRPr/>
            </a:pPr>
            <a:r>
              <a:rPr lang="en-US" sz="2000" b="1" dirty="0"/>
              <a:t>4)Hot Wire Type (AC &amp; DC);</a:t>
            </a:r>
          </a:p>
          <a:p>
            <a:pPr marL="566928" indent="-457200" algn="just" eaLnBrk="1" fontAlgn="auto" hangingPunct="1">
              <a:spcAft>
                <a:spcPts val="0"/>
              </a:spcAft>
              <a:buClr>
                <a:schemeClr val="accent3"/>
              </a:buClr>
              <a:buFont typeface="Georgia"/>
              <a:buAutoNum type="arabicParenR" startAt="5"/>
              <a:defRPr/>
            </a:pPr>
            <a:endParaRPr lang="en-US" sz="2000" b="1" dirty="0"/>
          </a:p>
          <a:p>
            <a:pPr marL="109728" indent="0" algn="just" eaLnBrk="1" fontAlgn="auto" hangingPunct="1">
              <a:spcAft>
                <a:spcPts val="0"/>
              </a:spcAft>
              <a:buClr>
                <a:schemeClr val="accent3"/>
              </a:buClr>
              <a:buFont typeface="Georgia" pitchFamily="18" charset="0"/>
              <a:buNone/>
              <a:defRPr/>
            </a:pPr>
            <a:r>
              <a:rPr lang="en-US" sz="2000" b="1" dirty="0"/>
              <a:t>5)Electrostatic Type for Voltmeters Only;</a:t>
            </a:r>
          </a:p>
          <a:p>
            <a:pPr marL="566928" indent="-457200" algn="just" eaLnBrk="1" fontAlgn="auto" hangingPunct="1">
              <a:spcAft>
                <a:spcPts val="0"/>
              </a:spcAft>
              <a:buClr>
                <a:schemeClr val="accent3"/>
              </a:buClr>
              <a:buFont typeface="Georgia"/>
              <a:buNone/>
              <a:defRPr/>
            </a:pPr>
            <a:endParaRPr lang="en-US" sz="1900" b="1" dirty="0">
              <a:solidFill>
                <a:schemeClr val="accent4">
                  <a:lumMod val="75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235A16A-3DF5-4054-89C1-0F81AE35B68E}"/>
              </a:ext>
            </a:extLst>
          </p:cNvPr>
          <p:cNvSpPr>
            <a:spLocks noGrp="1"/>
          </p:cNvSpPr>
          <p:nvPr>
            <p:ph type="title"/>
          </p:nvPr>
        </p:nvSpPr>
        <p:spPr>
          <a:xfrm>
            <a:off x="228600" y="381000"/>
            <a:ext cx="8458200" cy="609600"/>
          </a:xfrm>
        </p:spPr>
        <p:txBody>
          <a:bodyPr>
            <a:normAutofit fontScale="90000"/>
          </a:bodyPr>
          <a:lstStyle/>
          <a:p>
            <a:pPr eaLnBrk="1" fontAlgn="auto" hangingPunct="1">
              <a:spcAft>
                <a:spcPts val="0"/>
              </a:spcAft>
              <a:defRPr/>
            </a:pPr>
            <a:r>
              <a:rPr lang="en-US" sz="2400" b="1" dirty="0">
                <a:solidFill>
                  <a:srgbClr val="FF0000"/>
                </a:solidFill>
                <a:cs typeface="Times New Roman" pitchFamily="18" charset="0"/>
              </a:rPr>
              <a:t>Permanent Magnet Moving Coil (PMMC)Instruments:</a:t>
            </a:r>
          </a:p>
        </p:txBody>
      </p:sp>
      <p:pic>
        <p:nvPicPr>
          <p:cNvPr id="32771" name="Picture 4" descr="C:\Users\hi\Desktop\Untitled.png">
            <a:extLst>
              <a:ext uri="{FF2B5EF4-FFF2-40B4-BE49-F238E27FC236}">
                <a16:creationId xmlns:a16="http://schemas.microsoft.com/office/drawing/2014/main" id="{6D60B724-F2CB-4441-A39B-40151F7CA8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8458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a:extLst>
              <a:ext uri="{FF2B5EF4-FFF2-40B4-BE49-F238E27FC236}">
                <a16:creationId xmlns:a16="http://schemas.microsoft.com/office/drawing/2014/main" id="{DE3D65A6-6BA8-413C-9AAF-427908BED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609600"/>
            <a:ext cx="8077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Picture 3">
            <a:extLst>
              <a:ext uri="{FF2B5EF4-FFF2-40B4-BE49-F238E27FC236}">
                <a16:creationId xmlns:a16="http://schemas.microsoft.com/office/drawing/2014/main" id="{FF4658F4-3962-434A-9601-B4901B070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81200"/>
            <a:ext cx="8229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a:extLst>
              <a:ext uri="{FF2B5EF4-FFF2-40B4-BE49-F238E27FC236}">
                <a16:creationId xmlns:a16="http://schemas.microsoft.com/office/drawing/2014/main" id="{71BBD6CC-A8BE-40C6-885E-265F95AF2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83058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3">
            <a:extLst>
              <a:ext uri="{FF2B5EF4-FFF2-40B4-BE49-F238E27FC236}">
                <a16:creationId xmlns:a16="http://schemas.microsoft.com/office/drawing/2014/main" id="{B7654629-0C29-43C0-A9C6-06BEB64CB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49538"/>
            <a:ext cx="144780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5">
            <a:extLst>
              <a:ext uri="{FF2B5EF4-FFF2-40B4-BE49-F238E27FC236}">
                <a16:creationId xmlns:a16="http://schemas.microsoft.com/office/drawing/2014/main" id="{C2EFA168-F205-4FAD-A4BF-CA879E13E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463" y="3048000"/>
            <a:ext cx="81105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6">
            <a:extLst>
              <a:ext uri="{FF2B5EF4-FFF2-40B4-BE49-F238E27FC236}">
                <a16:creationId xmlns:a16="http://schemas.microsoft.com/office/drawing/2014/main" id="{D3472DBE-65DC-48DA-8DD6-0E83D43C3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495800"/>
            <a:ext cx="8077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a:extLst>
              <a:ext uri="{FF2B5EF4-FFF2-40B4-BE49-F238E27FC236}">
                <a16:creationId xmlns:a16="http://schemas.microsoft.com/office/drawing/2014/main" id="{3B4C279C-C29E-46D6-8411-CCB0D573D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8153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Picture 3">
            <a:extLst>
              <a:ext uri="{FF2B5EF4-FFF2-40B4-BE49-F238E27FC236}">
                <a16:creationId xmlns:a16="http://schemas.microsoft.com/office/drawing/2014/main" id="{EAA27CF2-42CF-4573-9575-5E2BC4587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862263"/>
            <a:ext cx="8153400" cy="399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50F7AF48-33C5-4DEC-9FA7-0CD490778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90600"/>
            <a:ext cx="8153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1FCA88C7-3849-4117-8B6E-A6DFF9415D4B}"/>
              </a:ext>
            </a:extLst>
          </p:cNvPr>
          <p:cNvSpPr/>
          <p:nvPr/>
        </p:nvSpPr>
        <p:spPr>
          <a:xfrm>
            <a:off x="457200" y="3657600"/>
            <a:ext cx="7696200" cy="2954338"/>
          </a:xfrm>
          <a:prstGeom prst="rect">
            <a:avLst/>
          </a:prstGeom>
        </p:spPr>
        <p:txBody>
          <a:bodyPr>
            <a:spAutoFit/>
          </a:bodyPr>
          <a:lstStyle/>
          <a:p>
            <a:pPr>
              <a:defRPr/>
            </a:pPr>
            <a:r>
              <a:rPr lang="en-US" sz="2800" dirty="0">
                <a:latin typeface="Times New Roman" pitchFamily="18" charset="0"/>
                <a:cs typeface="Times New Roman" pitchFamily="18" charset="0"/>
              </a:rPr>
              <a:t>                            ∴ </a:t>
            </a:r>
            <a:r>
              <a:rPr lang="el-GR" sz="2800" dirty="0">
                <a:latin typeface="Times New Roman" pitchFamily="18" charset="0"/>
                <a:cs typeface="Times New Roman" pitchFamily="18" charset="0"/>
              </a:rPr>
              <a:t>θ</a:t>
            </a:r>
            <a:r>
              <a:rPr lang="en-US" sz="2800" dirty="0">
                <a:latin typeface="Times New Roman" pitchFamily="18" charset="0"/>
                <a:cs typeface="Times New Roman" pitchFamily="18" charset="0"/>
              </a:rPr>
              <a:t> ∝ I</a:t>
            </a:r>
            <a:endParaRPr lang="en-US" b="1" dirty="0">
              <a:latin typeface="Times New Roman" pitchFamily="18" charset="0"/>
              <a:cs typeface="Times New Roman" pitchFamily="18" charset="0"/>
            </a:endParaRPr>
          </a:p>
          <a:p>
            <a:pPr>
              <a:defRPr/>
            </a:pPr>
            <a:r>
              <a:rPr lang="en-US" b="1" dirty="0">
                <a:latin typeface="Times New Roman" pitchFamily="18" charset="0"/>
                <a:cs typeface="Times New Roman" pitchFamily="18" charset="0"/>
              </a:rPr>
              <a:t>Advantages of PMMC Instruments:</a:t>
            </a:r>
          </a:p>
          <a:p>
            <a:pPr marL="514350" indent="-514350">
              <a:buFontTx/>
              <a:buAutoNum type="arabicPeriod"/>
              <a:defRPr/>
            </a:pPr>
            <a:r>
              <a:rPr lang="en-US" sz="2000" dirty="0">
                <a:latin typeface="Times New Roman" pitchFamily="18" charset="0"/>
                <a:cs typeface="Times New Roman" pitchFamily="18" charset="0"/>
              </a:rPr>
              <a:t>The PMMC consumes less power and has great accuracy.</a:t>
            </a:r>
          </a:p>
          <a:p>
            <a:pPr marL="514350" indent="-514350">
              <a:buFontTx/>
              <a:buAutoNum type="arabicPeriod"/>
              <a:defRPr/>
            </a:pPr>
            <a:r>
              <a:rPr lang="en-US" sz="2000" dirty="0">
                <a:latin typeface="Times New Roman" pitchFamily="18" charset="0"/>
                <a:cs typeface="Times New Roman" pitchFamily="18" charset="0"/>
              </a:rPr>
              <a:t> It has uniformly divided scale and can cover arc of 270 degree.</a:t>
            </a:r>
          </a:p>
          <a:p>
            <a:pPr marL="514350" indent="-514350">
              <a:buFontTx/>
              <a:buAutoNum type="arabicPeriod"/>
              <a:defRPr/>
            </a:pPr>
            <a:r>
              <a:rPr lang="en-US" sz="2000" dirty="0">
                <a:latin typeface="Times New Roman" pitchFamily="18" charset="0"/>
                <a:cs typeface="Times New Roman" pitchFamily="18" charset="0"/>
              </a:rPr>
              <a:t>The PMMC has a high torque to weight ratio.</a:t>
            </a:r>
          </a:p>
          <a:p>
            <a:pPr marL="514350" indent="-514350">
              <a:buFontTx/>
              <a:buAutoNum type="arabicPeriod"/>
              <a:defRPr/>
            </a:pPr>
            <a:r>
              <a:rPr lang="en-US" sz="2000" dirty="0">
                <a:latin typeface="Times New Roman" pitchFamily="18" charset="0"/>
                <a:cs typeface="Times New Roman" pitchFamily="18" charset="0"/>
              </a:rPr>
              <a:t> It can be modified as ammeter or voltmeter with suitable resistance.</a:t>
            </a:r>
          </a:p>
          <a:p>
            <a:pPr marL="514350" indent="-514350">
              <a:buFontTx/>
              <a:buAutoNum type="arabicPeriod"/>
              <a:defRPr/>
            </a:pPr>
            <a:r>
              <a:rPr lang="en-US" sz="2000" dirty="0">
                <a:latin typeface="Times New Roman" pitchFamily="18" charset="0"/>
                <a:cs typeface="Times New Roman" pitchFamily="18" charset="0"/>
              </a:rPr>
              <a:t> It has efficient damping characteristics and is not affected by stray   magnetic field.</a:t>
            </a:r>
          </a:p>
          <a:p>
            <a:pPr marL="514350" indent="-514350">
              <a:buFontTx/>
              <a:buAutoNum type="arabicPeriod"/>
              <a:defRPr/>
            </a:pPr>
            <a:r>
              <a:rPr lang="en-US" sz="2000" dirty="0">
                <a:latin typeface="Times New Roman" pitchFamily="18" charset="0"/>
                <a:cs typeface="Times New Roman" pitchFamily="18" charset="0"/>
              </a:rPr>
              <a:t>It produces no losses due to hysteresis.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BAE64F00-7EAA-4CBB-B8B2-CF8188F599B4}"/>
              </a:ext>
            </a:extLst>
          </p:cNvPr>
          <p:cNvSpPr>
            <a:spLocks noGrp="1"/>
          </p:cNvSpPr>
          <p:nvPr>
            <p:ph type="title"/>
          </p:nvPr>
        </p:nvSpPr>
        <p:spPr>
          <a:xfrm>
            <a:off x="304800" y="152400"/>
            <a:ext cx="8229600" cy="609600"/>
          </a:xfrm>
        </p:spPr>
        <p:txBody>
          <a:bodyPr/>
          <a:lstStyle/>
          <a:p>
            <a:pPr eaLnBrk="1" fontAlgn="auto" hangingPunct="1">
              <a:spcAft>
                <a:spcPts val="0"/>
              </a:spcAft>
              <a:defRPr/>
            </a:pPr>
            <a:r>
              <a:rPr lang="en-US" sz="2400" b="1" dirty="0">
                <a:solidFill>
                  <a:srgbClr val="FF0000"/>
                </a:solidFill>
              </a:rPr>
              <a:t>CLASSIFICATION OF INSTRUMENTS:</a:t>
            </a:r>
          </a:p>
        </p:txBody>
      </p:sp>
      <p:sp>
        <p:nvSpPr>
          <p:cNvPr id="3" name="Content Placeholder 2">
            <a:extLst>
              <a:ext uri="{FF2B5EF4-FFF2-40B4-BE49-F238E27FC236}">
                <a16:creationId xmlns:a16="http://schemas.microsoft.com/office/drawing/2014/main" id="{63BBDD0A-1242-49B4-AAB3-C2181B1F1BFE}"/>
              </a:ext>
            </a:extLst>
          </p:cNvPr>
          <p:cNvSpPr>
            <a:spLocks noGrp="1"/>
          </p:cNvSpPr>
          <p:nvPr>
            <p:ph sz="quarter" idx="1"/>
          </p:nvPr>
        </p:nvSpPr>
        <p:spPr>
          <a:xfrm>
            <a:off x="304800" y="762000"/>
            <a:ext cx="8229600" cy="6096000"/>
          </a:xfrm>
        </p:spPr>
        <p:txBody>
          <a:bodyPr>
            <a:noAutofit/>
          </a:bodyPr>
          <a:lstStyle/>
          <a:p>
            <a:pPr marL="365760" indent="-256032" algn="just" eaLnBrk="1" fontAlgn="auto" hangingPunct="1">
              <a:spcAft>
                <a:spcPts val="0"/>
              </a:spcAft>
              <a:buClr>
                <a:schemeClr val="accent3"/>
              </a:buClr>
              <a:buFont typeface="Georgia"/>
              <a:buNone/>
              <a:defRPr/>
            </a:pPr>
            <a:r>
              <a:rPr lang="en-US" dirty="0"/>
              <a:t>   Basically Electrical instruments may be divided into two categories, they are;</a:t>
            </a:r>
          </a:p>
          <a:p>
            <a:pPr marL="624078" indent="-514350" eaLnBrk="1" fontAlgn="auto" hangingPunct="1">
              <a:spcAft>
                <a:spcPts val="0"/>
              </a:spcAft>
              <a:buClr>
                <a:schemeClr val="accent3"/>
              </a:buClr>
              <a:buFont typeface="Georgia"/>
              <a:buAutoNum type="arabicPeriod"/>
              <a:defRPr/>
            </a:pPr>
            <a:r>
              <a:rPr lang="en-US" dirty="0"/>
              <a:t>Absolute instruments,</a:t>
            </a:r>
          </a:p>
          <a:p>
            <a:pPr marL="624078" indent="-514350" eaLnBrk="1" fontAlgn="auto" hangingPunct="1">
              <a:spcAft>
                <a:spcPts val="0"/>
              </a:spcAft>
              <a:buClr>
                <a:schemeClr val="accent3"/>
              </a:buClr>
              <a:buFont typeface="Georgia"/>
              <a:buAutoNum type="arabicPeriod"/>
              <a:defRPr/>
            </a:pPr>
            <a:r>
              <a:rPr lang="en-US" dirty="0"/>
              <a:t>Secondary instruments.</a:t>
            </a:r>
          </a:p>
          <a:p>
            <a:pPr marL="624078" indent="-514350" algn="just" eaLnBrk="1" fontAlgn="auto" hangingPunct="1">
              <a:spcAft>
                <a:spcPts val="0"/>
              </a:spcAft>
              <a:buClr>
                <a:schemeClr val="accent3"/>
              </a:buClr>
              <a:buFont typeface="Georgia"/>
              <a:buNone/>
              <a:defRPr/>
            </a:pPr>
            <a:r>
              <a:rPr lang="en-US" dirty="0"/>
              <a:t>- </a:t>
            </a:r>
            <a:r>
              <a:rPr lang="en-US" u="sng" dirty="0"/>
              <a:t>Absolute instruments </a:t>
            </a:r>
            <a:r>
              <a:rPr lang="en-US" dirty="0"/>
              <a:t>gives the quantity to be measured in term of instrument constant &amp; its deflection. The value of the quantity cannot be read directly from an absolute instrument. </a:t>
            </a:r>
          </a:p>
          <a:p>
            <a:pPr marL="624078" indent="-514350" algn="just" eaLnBrk="1" fontAlgn="auto" hangingPunct="1">
              <a:spcAft>
                <a:spcPts val="0"/>
              </a:spcAft>
              <a:buClr>
                <a:schemeClr val="accent3"/>
              </a:buClr>
              <a:buFont typeface="Georgia"/>
              <a:buNone/>
              <a:defRPr/>
            </a:pPr>
            <a:r>
              <a:rPr lang="en-US" dirty="0"/>
              <a:t>        Ex: Tangent galvanometer</a:t>
            </a:r>
          </a:p>
          <a:p>
            <a:pPr marL="624078" indent="-514350" algn="just" eaLnBrk="1" fontAlgn="auto" hangingPunct="1">
              <a:spcAft>
                <a:spcPts val="0"/>
              </a:spcAft>
              <a:buClr>
                <a:schemeClr val="accent3"/>
              </a:buClr>
              <a:buFont typeface="Wingdings" panose="05000000000000000000" pitchFamily="2" charset="2"/>
              <a:buNone/>
              <a:defRPr/>
            </a:pPr>
            <a:r>
              <a:rPr lang="en-US" dirty="0"/>
              <a:t>-In </a:t>
            </a:r>
            <a:r>
              <a:rPr lang="en-US" u="sng" dirty="0"/>
              <a:t>Secondary instruments </a:t>
            </a:r>
            <a:r>
              <a:rPr lang="en-US" dirty="0"/>
              <a:t>the deflection or direct reading gives the magnitude of electrical quantity to be measured directly. These instruments are required to be calibrated by comparing with another standard instrument before putting into use. </a:t>
            </a:r>
          </a:p>
          <a:p>
            <a:pPr marL="624078" indent="-514350" algn="just" eaLnBrk="1" fontAlgn="auto" hangingPunct="1">
              <a:spcAft>
                <a:spcPts val="0"/>
              </a:spcAft>
              <a:buClr>
                <a:schemeClr val="accent3"/>
              </a:buClr>
              <a:buFontTx/>
              <a:buChar char="-"/>
              <a:defRPr/>
            </a:pPr>
            <a:r>
              <a:rPr lang="en-IN" dirty="0"/>
              <a:t> Ex: Ammeters, Volt meters ,Watt meters</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4FA018-F90C-4D0E-A667-2724AB063369}"/>
              </a:ext>
            </a:extLst>
          </p:cNvPr>
          <p:cNvSpPr/>
          <p:nvPr/>
        </p:nvSpPr>
        <p:spPr>
          <a:xfrm>
            <a:off x="533400" y="304800"/>
            <a:ext cx="8305800" cy="2185988"/>
          </a:xfrm>
          <a:prstGeom prst="rect">
            <a:avLst/>
          </a:prstGeom>
        </p:spPr>
        <p:txBody>
          <a:bodyPr>
            <a:spAutoFit/>
          </a:bodyPr>
          <a:lstStyle/>
          <a:p>
            <a:pPr>
              <a:defRPr/>
            </a:pPr>
            <a:r>
              <a:rPr lang="en-US" b="1" dirty="0">
                <a:latin typeface="Times New Roman" pitchFamily="18" charset="0"/>
                <a:cs typeface="Times New Roman" pitchFamily="18" charset="0"/>
              </a:rPr>
              <a:t>Disadvantages of PMMC Instruments:</a:t>
            </a:r>
          </a:p>
          <a:p>
            <a:pPr marL="514350" indent="-514350">
              <a:buFont typeface="+mj-lt"/>
              <a:buAutoNum type="arabicPeriod"/>
              <a:defRPr/>
            </a:pPr>
            <a:r>
              <a:rPr lang="en-US" sz="2000" dirty="0">
                <a:latin typeface="Times New Roman" pitchFamily="18" charset="0"/>
                <a:cs typeface="Times New Roman" pitchFamily="18" charset="0"/>
              </a:rPr>
              <a:t>The moving coil instrument can only be used on D.C supply as the reversal of current produces reversal of torque on the coil.</a:t>
            </a:r>
          </a:p>
          <a:p>
            <a:pPr marL="514350" indent="-514350">
              <a:buFont typeface="+mj-lt"/>
              <a:buAutoNum type="arabicPeriod"/>
              <a:defRPr/>
            </a:pPr>
            <a:r>
              <a:rPr lang="en-US" sz="2000" dirty="0">
                <a:latin typeface="Times New Roman" pitchFamily="18" charset="0"/>
                <a:cs typeface="Times New Roman" pitchFamily="18" charset="0"/>
              </a:rPr>
              <a:t>It’s very delicate and sometimes uses ac circuit with a rectifier.</a:t>
            </a:r>
          </a:p>
          <a:p>
            <a:pPr marL="514350" indent="-514350">
              <a:buFont typeface="+mj-lt"/>
              <a:buAutoNum type="arabicPeriod"/>
              <a:defRPr/>
            </a:pPr>
            <a:r>
              <a:rPr lang="en-US" sz="2000" dirty="0">
                <a:latin typeface="Times New Roman" pitchFamily="18" charset="0"/>
                <a:cs typeface="Times New Roman" pitchFamily="18" charset="0"/>
              </a:rPr>
              <a:t>It’s costly as compared to moving  iron instruments.</a:t>
            </a:r>
          </a:p>
          <a:p>
            <a:pPr marL="514350" indent="-514350">
              <a:buFont typeface="+mj-lt"/>
              <a:buAutoNum type="arabicPeriod"/>
              <a:defRPr/>
            </a:pPr>
            <a:r>
              <a:rPr lang="en-US" sz="2000" dirty="0">
                <a:latin typeface="Times New Roman" pitchFamily="18" charset="0"/>
                <a:cs typeface="Times New Roman" pitchFamily="18" charset="0"/>
              </a:rPr>
              <a:t> It may show error due to loss of magnetism of permanent magnet.</a:t>
            </a:r>
          </a:p>
          <a:p>
            <a:pPr marL="514350" indent="-514350">
              <a:defRPr/>
            </a:pPr>
            <a:endParaRPr lang="en-US" dirty="0">
              <a:latin typeface="Times New Roman" pitchFamily="18" charset="0"/>
              <a:cs typeface="Times New Roman" pitchFamily="18" charset="0"/>
            </a:endParaRPr>
          </a:p>
        </p:txBody>
      </p:sp>
      <p:sp>
        <p:nvSpPr>
          <p:cNvPr id="37891" name="Rectangle 5">
            <a:extLst>
              <a:ext uri="{FF2B5EF4-FFF2-40B4-BE49-F238E27FC236}">
                <a16:creationId xmlns:a16="http://schemas.microsoft.com/office/drawing/2014/main" id="{47C13B5A-5FAD-47E1-93C6-DB21B29C555F}"/>
              </a:ext>
            </a:extLst>
          </p:cNvPr>
          <p:cNvSpPr>
            <a:spLocks noChangeArrowheads="1"/>
          </p:cNvSpPr>
          <p:nvPr/>
        </p:nvSpPr>
        <p:spPr bwMode="auto">
          <a:xfrm>
            <a:off x="511175" y="2720975"/>
            <a:ext cx="6400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FF0000"/>
                </a:solidFill>
                <a:latin typeface="Times New Roman" panose="02020603050405020304" pitchFamily="18" charset="0"/>
                <a:cs typeface="Times New Roman" panose="02020603050405020304" pitchFamily="18" charset="0"/>
              </a:rPr>
              <a:t>Moving Iron (MI) instruments:</a:t>
            </a:r>
            <a:endParaRPr lang="en-US" altLang="en-US" sz="2800">
              <a:solidFill>
                <a:srgbClr val="FF0000"/>
              </a:solidFill>
            </a:endParaRPr>
          </a:p>
        </p:txBody>
      </p:sp>
      <p:sp>
        <p:nvSpPr>
          <p:cNvPr id="7" name="Rectangle 6">
            <a:extLst>
              <a:ext uri="{FF2B5EF4-FFF2-40B4-BE49-F238E27FC236}">
                <a16:creationId xmlns:a16="http://schemas.microsoft.com/office/drawing/2014/main" id="{859FB58E-E5C0-4791-902A-CDBD7EEBB404}"/>
              </a:ext>
            </a:extLst>
          </p:cNvPr>
          <p:cNvSpPr/>
          <p:nvPr/>
        </p:nvSpPr>
        <p:spPr>
          <a:xfrm>
            <a:off x="511175" y="4343400"/>
            <a:ext cx="8099425" cy="1016000"/>
          </a:xfrm>
          <a:prstGeom prst="rect">
            <a:avLst/>
          </a:prstGeom>
        </p:spPr>
        <p:txBody>
          <a:bodyPr>
            <a:spAutoFit/>
          </a:bodyPr>
          <a:lstStyle/>
          <a:p>
            <a:pPr>
              <a:defRPr/>
            </a:pPr>
            <a:r>
              <a:rPr lang="en-US" sz="2000" b="1" dirty="0">
                <a:latin typeface="Times New Roman" pitchFamily="18" charset="0"/>
                <a:cs typeface="Times New Roman" pitchFamily="18" charset="0"/>
              </a:rPr>
              <a:t>Types of moving iron instruments:</a:t>
            </a:r>
          </a:p>
          <a:p>
            <a:pPr marL="514350" indent="-514350">
              <a:buFont typeface="+mj-lt"/>
              <a:buAutoNum type="arabicPeriod"/>
              <a:defRPr/>
            </a:pPr>
            <a:r>
              <a:rPr lang="en-US" sz="2000" dirty="0">
                <a:latin typeface="Times New Roman" pitchFamily="18" charset="0"/>
                <a:cs typeface="Times New Roman" pitchFamily="18" charset="0"/>
              </a:rPr>
              <a:t>Attraction type</a:t>
            </a:r>
          </a:p>
          <a:p>
            <a:pPr marL="514350" indent="-514350">
              <a:buFont typeface="+mj-lt"/>
              <a:buAutoNum type="arabicPeriod"/>
              <a:defRPr/>
            </a:pPr>
            <a:r>
              <a:rPr lang="en-US" sz="2000" dirty="0">
                <a:latin typeface="Times New Roman" pitchFamily="18" charset="0"/>
                <a:cs typeface="Times New Roman" pitchFamily="18" charset="0"/>
              </a:rPr>
              <a:t>Repulsion type</a:t>
            </a:r>
          </a:p>
        </p:txBody>
      </p:sp>
      <p:sp>
        <p:nvSpPr>
          <p:cNvPr id="36869" name="Rectangle 8">
            <a:extLst>
              <a:ext uri="{FF2B5EF4-FFF2-40B4-BE49-F238E27FC236}">
                <a16:creationId xmlns:a16="http://schemas.microsoft.com/office/drawing/2014/main" id="{051BF0C7-8FBE-4E3D-BF9B-91CE4E9FCA51}"/>
              </a:ext>
            </a:extLst>
          </p:cNvPr>
          <p:cNvSpPr>
            <a:spLocks noChangeArrowheads="1"/>
          </p:cNvSpPr>
          <p:nvPr/>
        </p:nvSpPr>
        <p:spPr bwMode="auto">
          <a:xfrm>
            <a:off x="533400" y="3429000"/>
            <a:ext cx="8229600" cy="646113"/>
          </a:xfrm>
          <a:prstGeom prst="rect">
            <a:avLst/>
          </a:prstGeom>
          <a:noFill/>
          <a:ln w="9525">
            <a:noFill/>
            <a:miter lim="800000"/>
            <a:headEnd/>
            <a:tailEnd/>
          </a:ln>
        </p:spPr>
        <p:txBody>
          <a:bodyPr>
            <a:spAutoFit/>
          </a:bodyPr>
          <a:lstStyle/>
          <a:p>
            <a:pPr>
              <a:defRPr/>
            </a:pPr>
            <a:r>
              <a:rPr lang="en-US" dirty="0">
                <a:latin typeface="+mj-lt"/>
                <a:cs typeface="Arial" charset="0"/>
              </a:rPr>
              <a:t>This instrument is one of the most primitive forms of measuring and relay instrument.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8A16AC-B815-40B9-AF81-BBE4F728937A}"/>
              </a:ext>
            </a:extLst>
          </p:cNvPr>
          <p:cNvSpPr/>
          <p:nvPr/>
        </p:nvSpPr>
        <p:spPr>
          <a:xfrm>
            <a:off x="457200" y="762000"/>
            <a:ext cx="8229600" cy="5694363"/>
          </a:xfrm>
          <a:prstGeom prst="rect">
            <a:avLst/>
          </a:prstGeom>
        </p:spPr>
        <p:txBody>
          <a:bodyPr>
            <a:spAutoFit/>
          </a:bodyPr>
          <a:lstStyle/>
          <a:p>
            <a:pPr>
              <a:defRPr/>
            </a:pPr>
            <a:r>
              <a:rPr lang="en-US" sz="2400" b="1" dirty="0">
                <a:latin typeface="Times New Roman" pitchFamily="18" charset="0"/>
                <a:cs typeface="Times New Roman" pitchFamily="18" charset="0"/>
              </a:rPr>
              <a:t>1.Attraction type moving iron instrument:</a:t>
            </a:r>
          </a:p>
          <a:p>
            <a:pPr algn="just">
              <a:defRPr/>
            </a:pPr>
            <a:r>
              <a:rPr lang="en-US" sz="2000" dirty="0">
                <a:latin typeface="Times New Roman" pitchFamily="18" charset="0"/>
                <a:cs typeface="Times New Roman" pitchFamily="18" charset="0"/>
              </a:rPr>
              <a:t>Construction of the attraction type moving iron instrument is as shown in the given figure .</a:t>
            </a:r>
          </a:p>
          <a:p>
            <a:pPr algn="just">
              <a:defRPr/>
            </a:pPr>
            <a:endParaRPr lang="en-US" sz="2000" dirty="0">
              <a:latin typeface="Times New Roman" pitchFamily="18" charset="0"/>
              <a:cs typeface="Times New Roman" pitchFamily="18" charset="0"/>
            </a:endParaRPr>
          </a:p>
          <a:p>
            <a:pPr algn="just">
              <a:defRPr/>
            </a:pPr>
            <a:endParaRPr lang="en-US" sz="2000" dirty="0">
              <a:latin typeface="Times New Roman" pitchFamily="18" charset="0"/>
              <a:cs typeface="Times New Roman" pitchFamily="18" charset="0"/>
            </a:endParaRPr>
          </a:p>
          <a:p>
            <a:pPr algn="just">
              <a:defRPr/>
            </a:pPr>
            <a:endParaRPr lang="en-US" sz="2000" dirty="0">
              <a:latin typeface="Times New Roman" pitchFamily="18" charset="0"/>
              <a:cs typeface="Times New Roman" pitchFamily="18" charset="0"/>
            </a:endParaRPr>
          </a:p>
          <a:p>
            <a:pPr algn="just">
              <a:defRPr/>
            </a:pPr>
            <a:endParaRPr lang="en-US" sz="2000" dirty="0">
              <a:latin typeface="Times New Roman" pitchFamily="18" charset="0"/>
              <a:cs typeface="Times New Roman" pitchFamily="18" charset="0"/>
            </a:endParaRPr>
          </a:p>
          <a:p>
            <a:pPr algn="just">
              <a:defRPr/>
            </a:pPr>
            <a:endParaRPr lang="en-US" sz="2000" dirty="0">
              <a:latin typeface="Times New Roman" pitchFamily="18" charset="0"/>
              <a:cs typeface="Times New Roman" pitchFamily="18" charset="0"/>
            </a:endParaRPr>
          </a:p>
          <a:p>
            <a:pPr algn="just">
              <a:defRPr/>
            </a:pPr>
            <a:endParaRPr lang="en-US" sz="2000" dirty="0">
              <a:latin typeface="Times New Roman" pitchFamily="18" charset="0"/>
              <a:cs typeface="Times New Roman" pitchFamily="18" charset="0"/>
            </a:endParaRPr>
          </a:p>
          <a:p>
            <a:pPr algn="just">
              <a:defRPr/>
            </a:pPr>
            <a:endParaRPr lang="en-US" sz="2000" dirty="0">
              <a:latin typeface="Times New Roman" pitchFamily="18" charset="0"/>
              <a:cs typeface="Times New Roman" pitchFamily="18" charset="0"/>
            </a:endParaRPr>
          </a:p>
          <a:p>
            <a:pPr algn="just">
              <a:defRPr/>
            </a:pPr>
            <a:endParaRPr lang="en-US" sz="2000" dirty="0">
              <a:latin typeface="Times New Roman" pitchFamily="18" charset="0"/>
              <a:cs typeface="Times New Roman" pitchFamily="18" charset="0"/>
            </a:endParaRPr>
          </a:p>
          <a:p>
            <a:pPr algn="just">
              <a:defRPr/>
            </a:pPr>
            <a:endParaRPr lang="en-US" sz="2000" dirty="0">
              <a:latin typeface="Times New Roman" pitchFamily="18" charset="0"/>
              <a:cs typeface="Times New Roman" pitchFamily="18" charset="0"/>
            </a:endParaRPr>
          </a:p>
          <a:p>
            <a:pPr algn="just">
              <a:defRPr/>
            </a:pPr>
            <a:endParaRPr lang="en-US" sz="2000" dirty="0">
              <a:latin typeface="Times New Roman" pitchFamily="18" charset="0"/>
              <a:cs typeface="Times New Roman" pitchFamily="18" charset="0"/>
            </a:endParaRPr>
          </a:p>
          <a:p>
            <a:pPr algn="just">
              <a:defRPr/>
            </a:pPr>
            <a:endParaRPr lang="en-US" sz="2000" dirty="0">
              <a:latin typeface="Times New Roman" pitchFamily="18" charset="0"/>
              <a:cs typeface="Times New Roman" pitchFamily="18" charset="0"/>
            </a:endParaRPr>
          </a:p>
          <a:p>
            <a:pPr algn="just">
              <a:defRPr/>
            </a:pPr>
            <a:endParaRPr lang="en-US" sz="2000" dirty="0">
              <a:latin typeface="Times New Roman" pitchFamily="18" charset="0"/>
              <a:cs typeface="Times New Roman" pitchFamily="18" charset="0"/>
            </a:endParaRPr>
          </a:p>
          <a:p>
            <a:pPr marL="342900" indent="-342900" algn="just">
              <a:buFont typeface="Wingdings" pitchFamily="2" charset="2"/>
              <a:buChar char="Ø"/>
              <a:defRPr/>
            </a:pPr>
            <a:r>
              <a:rPr lang="en-US" sz="2000" dirty="0">
                <a:latin typeface="Times New Roman" pitchFamily="18" charset="0"/>
                <a:cs typeface="Times New Roman" pitchFamily="18" charset="0"/>
              </a:rPr>
              <a:t> The moving iron, i.e. the disc of soft iron, is eccentrically mounted. Coil is situated around the disc. When the coil is excited it produces magnetic field. . </a:t>
            </a:r>
          </a:p>
        </p:txBody>
      </p:sp>
      <p:pic>
        <p:nvPicPr>
          <p:cNvPr id="38915" name="Picture 4" descr="C:\Users\hi\Desktop\Untitled.png">
            <a:extLst>
              <a:ext uri="{FF2B5EF4-FFF2-40B4-BE49-F238E27FC236}">
                <a16:creationId xmlns:a16="http://schemas.microsoft.com/office/drawing/2014/main" id="{0E8B373F-CC90-448D-BC5B-594C90910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722438"/>
            <a:ext cx="56388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3">
            <a:extLst>
              <a:ext uri="{FF2B5EF4-FFF2-40B4-BE49-F238E27FC236}">
                <a16:creationId xmlns:a16="http://schemas.microsoft.com/office/drawing/2014/main" id="{0BEC83FA-D29E-4F3C-81AD-9BE07CB5EA32}"/>
              </a:ext>
            </a:extLst>
          </p:cNvPr>
          <p:cNvSpPr>
            <a:spLocks noGrp="1"/>
          </p:cNvSpPr>
          <p:nvPr>
            <p:ph sz="quarter" idx="1"/>
          </p:nvPr>
        </p:nvSpPr>
        <p:spPr>
          <a:xfrm>
            <a:off x="381000" y="1778000"/>
            <a:ext cx="8077200" cy="1400175"/>
          </a:xfrm>
        </p:spPr>
        <p:txBody>
          <a:bodyPr>
            <a:spAutoFit/>
          </a:bodyPr>
          <a:lstStyle/>
          <a:p>
            <a:pPr marL="342900" indent="-342900" algn="just" eaLnBrk="1" hangingPunct="1">
              <a:buFont typeface="Wingdings" panose="05000000000000000000" pitchFamily="2" charset="2"/>
              <a:buChar char="Ø"/>
            </a:pPr>
            <a:r>
              <a:rPr lang="en-US" altLang="en-US" sz="2000">
                <a:latin typeface="Times New Roman" panose="02020603050405020304" pitchFamily="18" charset="0"/>
                <a:cs typeface="Times New Roman" panose="02020603050405020304" pitchFamily="18" charset="0"/>
              </a:rPr>
              <a:t>The controlling torque is provided by the balance weights attached to the moving iron. Spring also can be used to provide controlling torque. </a:t>
            </a:r>
          </a:p>
          <a:p>
            <a:pPr marL="342900" indent="-342900" algn="just" eaLnBrk="1" hangingPunct="1">
              <a:buFont typeface="Wingdings" panose="05000000000000000000" pitchFamily="2" charset="2"/>
              <a:buChar char="Ø"/>
            </a:pPr>
            <a:r>
              <a:rPr lang="en-US" altLang="en-US" sz="2000">
                <a:latin typeface="Times New Roman" panose="02020603050405020304" pitchFamily="18" charset="0"/>
                <a:cs typeface="Times New Roman" panose="02020603050405020304" pitchFamily="18" charset="0"/>
              </a:rPr>
              <a:t>Damping is provided by air friction in which aluminum piston is attached to the moving system and moves in a closed air damping chamber.</a:t>
            </a:r>
          </a:p>
        </p:txBody>
      </p:sp>
      <p:sp>
        <p:nvSpPr>
          <p:cNvPr id="39939" name="Rectangle 5">
            <a:extLst>
              <a:ext uri="{FF2B5EF4-FFF2-40B4-BE49-F238E27FC236}">
                <a16:creationId xmlns:a16="http://schemas.microsoft.com/office/drawing/2014/main" id="{93C1916A-5EB8-4442-A4BB-36B5B6C5430D}"/>
              </a:ext>
            </a:extLst>
          </p:cNvPr>
          <p:cNvSpPr>
            <a:spLocks noChangeArrowheads="1"/>
          </p:cNvSpPr>
          <p:nvPr/>
        </p:nvSpPr>
        <p:spPr bwMode="auto">
          <a:xfrm>
            <a:off x="304800" y="762000"/>
            <a:ext cx="8153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Font typeface="Wingdings" panose="05000000000000000000" pitchFamily="2" charset="2"/>
              <a:buChar char="Ø"/>
            </a:pPr>
            <a:r>
              <a:rPr lang="en-US" altLang="en-US" sz="2000">
                <a:latin typeface="Times New Roman" panose="02020603050405020304" pitchFamily="18" charset="0"/>
                <a:cs typeface="Times New Roman" panose="02020603050405020304" pitchFamily="18" charset="0"/>
              </a:rPr>
              <a:t>Due to magnetic field the moving iron moves from the weaker field outside the coil to the stronger field inside the coil. Thus moving iron gets attracted inwards and thus the name attraction type</a:t>
            </a:r>
            <a:endParaRPr lang="en-US" altLang="en-US" sz="2000"/>
          </a:p>
        </p:txBody>
      </p:sp>
      <p:pic>
        <p:nvPicPr>
          <p:cNvPr id="39940" name="Picture 2">
            <a:extLst>
              <a:ext uri="{FF2B5EF4-FFF2-40B4-BE49-F238E27FC236}">
                <a16:creationId xmlns:a16="http://schemas.microsoft.com/office/drawing/2014/main" id="{662CEC3C-FB47-42F4-AD03-B5977D833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200400"/>
            <a:ext cx="7848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3">
            <a:extLst>
              <a:ext uri="{FF2B5EF4-FFF2-40B4-BE49-F238E27FC236}">
                <a16:creationId xmlns:a16="http://schemas.microsoft.com/office/drawing/2014/main" id="{6EB70BFD-B9CF-4542-BE48-51148421F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5486400"/>
            <a:ext cx="5486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33F7938-2742-4F60-B67F-510A6B64ADE0}"/>
              </a:ext>
            </a:extLst>
          </p:cNvPr>
          <p:cNvSpPr>
            <a:spLocks noRot="1" noChangeAspect="1" noMove="1" noResize="1" noEditPoints="1" noAdjustHandles="1" noChangeArrowheads="1" noChangeShapeType="1" noTextEdit="1"/>
          </p:cNvSpPr>
          <p:nvPr/>
        </p:nvSpPr>
        <p:spPr>
          <a:xfrm>
            <a:off x="5334000" y="5962668"/>
            <a:ext cx="1148135" cy="461665"/>
          </a:xfrm>
          <a:prstGeom prst="rect">
            <a:avLst/>
          </a:prstGeom>
          <a:blipFill rotWithShape="1">
            <a:blip r:embed="rId4"/>
            <a:stretch>
              <a:fillRect l="-7979" t="-11842" b="-28947"/>
            </a:stretch>
          </a:blipFill>
        </p:spPr>
        <p:txBody>
          <a:bodyPr/>
          <a:lstStyle/>
          <a:p>
            <a:pPr>
              <a:defRPr/>
            </a:pPr>
            <a:r>
              <a:rPr lang="en-US">
                <a:noFill/>
                <a:latin typeface="Arial" charset="0"/>
                <a:cs typeface="Arial" charset="0"/>
              </a:rPr>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a:extLst>
              <a:ext uri="{FF2B5EF4-FFF2-40B4-BE49-F238E27FC236}">
                <a16:creationId xmlns:a16="http://schemas.microsoft.com/office/drawing/2014/main" id="{DBF64EE7-211D-4200-B113-2ECEB6B68FC8}"/>
              </a:ext>
            </a:extLst>
          </p:cNvPr>
          <p:cNvSpPr>
            <a:spLocks noChangeArrowheads="1"/>
          </p:cNvSpPr>
          <p:nvPr/>
        </p:nvSpPr>
        <p:spPr bwMode="auto">
          <a:xfrm>
            <a:off x="381000" y="457200"/>
            <a:ext cx="7467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latin typeface="Times New Roman" panose="02020603050405020304" pitchFamily="18" charset="0"/>
                <a:cs typeface="Times New Roman" panose="02020603050405020304" pitchFamily="18" charset="0"/>
              </a:rPr>
              <a:t>2. Repulsion type moving iron instrument:</a:t>
            </a:r>
          </a:p>
        </p:txBody>
      </p:sp>
      <p:sp>
        <p:nvSpPr>
          <p:cNvPr id="40963" name="Rectangle 5">
            <a:extLst>
              <a:ext uri="{FF2B5EF4-FFF2-40B4-BE49-F238E27FC236}">
                <a16:creationId xmlns:a16="http://schemas.microsoft.com/office/drawing/2014/main" id="{1E2073FA-A3D4-480C-AF5B-14C6BDF39AF3}"/>
              </a:ext>
            </a:extLst>
          </p:cNvPr>
          <p:cNvSpPr>
            <a:spLocks noChangeArrowheads="1"/>
          </p:cNvSpPr>
          <p:nvPr/>
        </p:nvSpPr>
        <p:spPr bwMode="auto">
          <a:xfrm>
            <a:off x="533400" y="1166813"/>
            <a:ext cx="79248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000">
                <a:latin typeface="Times New Roman" panose="02020603050405020304" pitchFamily="18" charset="0"/>
                <a:cs typeface="Times New Roman" panose="02020603050405020304" pitchFamily="18" charset="0"/>
              </a:rPr>
              <a:t>          In these type of instruments there are two vanes present inside the coil in which one is fixed while other is movable. These both vanes gets similarly magnetized when coil is excited. Thus there is a force of repulsion between both vanes causing movement in movable vane. There are further two different designs of repulsion type moving iron instruments.</a:t>
            </a:r>
          </a:p>
          <a:p>
            <a:pPr eaLnBrk="1" hangingPunct="1"/>
            <a:r>
              <a:rPr lang="en-US" altLang="en-US" sz="2000" u="sng">
                <a:latin typeface="Times New Roman" panose="02020603050405020304" pitchFamily="18" charset="0"/>
                <a:cs typeface="Times New Roman" panose="02020603050405020304" pitchFamily="18" charset="0"/>
              </a:rPr>
              <a:t>Two different designs of repulsion type instruments are:</a:t>
            </a:r>
            <a:endParaRPr lang="en-US" altLang="en-US" sz="2000">
              <a:latin typeface="Times New Roman" panose="02020603050405020304" pitchFamily="18" charset="0"/>
              <a:cs typeface="Times New Roman" panose="02020603050405020304" pitchFamily="18" charset="0"/>
            </a:endParaRPr>
          </a:p>
          <a:p>
            <a:pPr eaLnBrk="1" hangingPunct="1"/>
            <a:r>
              <a:rPr lang="en-US" altLang="en-US" sz="2000">
                <a:latin typeface="Times New Roman" panose="02020603050405020304" pitchFamily="18" charset="0"/>
                <a:cs typeface="Times New Roman" panose="02020603050405020304" pitchFamily="18" charset="0"/>
              </a:rPr>
              <a:t>i) Radial vane type and</a:t>
            </a:r>
          </a:p>
          <a:p>
            <a:pPr eaLnBrk="1" hangingPunct="1"/>
            <a:r>
              <a:rPr lang="en-US" altLang="en-US" sz="2000">
                <a:latin typeface="Times New Roman" panose="02020603050405020304" pitchFamily="18" charset="0"/>
                <a:cs typeface="Times New Roman" panose="02020603050405020304" pitchFamily="18" charset="0"/>
              </a:rPr>
              <a:t>ii) Co-axial vane type</a:t>
            </a:r>
          </a:p>
          <a:p>
            <a:pPr algn="just" eaLnBrk="1" hangingPunct="1"/>
            <a:br>
              <a:rPr lang="en-US" altLang="en-US">
                <a:latin typeface="Times New Roman" panose="02020603050405020304" pitchFamily="18" charset="0"/>
                <a:cs typeface="Times New Roman" panose="02020603050405020304" pitchFamily="18" charset="0"/>
              </a:rPr>
            </a:br>
            <a:endParaRPr lang="en-US" altLang="en-US"/>
          </a:p>
        </p:txBody>
      </p:sp>
      <p:sp>
        <p:nvSpPr>
          <p:cNvPr id="40964" name="Rectangle 6">
            <a:extLst>
              <a:ext uri="{FF2B5EF4-FFF2-40B4-BE49-F238E27FC236}">
                <a16:creationId xmlns:a16="http://schemas.microsoft.com/office/drawing/2014/main" id="{E3E80E2F-C67B-4788-979D-79AB2B686675}"/>
              </a:ext>
            </a:extLst>
          </p:cNvPr>
          <p:cNvSpPr>
            <a:spLocks noChangeArrowheads="1"/>
          </p:cNvSpPr>
          <p:nvPr/>
        </p:nvSpPr>
        <p:spPr bwMode="auto">
          <a:xfrm>
            <a:off x="457200" y="3810000"/>
            <a:ext cx="80772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Times New Roman" panose="02020603050405020304" pitchFamily="18" charset="0"/>
                <a:cs typeface="Times New Roman" panose="02020603050405020304" pitchFamily="18" charset="0"/>
              </a:rPr>
              <a:t>i). Radial vane type:</a:t>
            </a:r>
          </a:p>
          <a:p>
            <a:pPr algn="just" eaLnBrk="1" hangingPunct="1"/>
            <a:r>
              <a:rPr lang="en-US" altLang="en-US" sz="2000">
                <a:latin typeface="Times New Roman" panose="02020603050405020304" pitchFamily="18" charset="0"/>
                <a:cs typeface="Times New Roman" panose="02020603050405020304" pitchFamily="18" charset="0"/>
              </a:rPr>
              <a:t>In radial vane type radial strips of iron are used as moving vanes. The fixed vane is attached to the coil and moving is attached to the moving spindle.</a:t>
            </a:r>
            <a:r>
              <a:rPr lang="en-US" altLang="en-US" sz="2000"/>
              <a:t> </a:t>
            </a:r>
            <a:r>
              <a:rPr lang="en-US" altLang="en-US" sz="2000">
                <a:latin typeface="Times New Roman" panose="02020603050405020304" pitchFamily="18" charset="0"/>
                <a:cs typeface="Times New Roman" panose="02020603050405020304" pitchFamily="18" charset="0"/>
              </a:rPr>
              <a:t>The strips are placed within the coil as shown in Fig.1.</a:t>
            </a:r>
          </a:p>
        </p:txBody>
      </p:sp>
      <p:sp>
        <p:nvSpPr>
          <p:cNvPr id="40965" name="Rectangle 1">
            <a:extLst>
              <a:ext uri="{FF2B5EF4-FFF2-40B4-BE49-F238E27FC236}">
                <a16:creationId xmlns:a16="http://schemas.microsoft.com/office/drawing/2014/main" id="{C49459C6-7D6C-481B-9552-E5029FBF878F}"/>
              </a:ext>
            </a:extLst>
          </p:cNvPr>
          <p:cNvSpPr>
            <a:spLocks noChangeArrowheads="1"/>
          </p:cNvSpPr>
          <p:nvPr/>
        </p:nvSpPr>
        <p:spPr bwMode="auto">
          <a:xfrm>
            <a:off x="457200" y="5105400"/>
            <a:ext cx="2568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Times New Roman" panose="02020603050405020304" pitchFamily="18" charset="0"/>
                <a:cs typeface="Times New Roman" panose="02020603050405020304" pitchFamily="18" charset="0"/>
              </a:rPr>
              <a:t>ii). Co-axial vane type:</a:t>
            </a:r>
          </a:p>
        </p:txBody>
      </p:sp>
      <p:sp>
        <p:nvSpPr>
          <p:cNvPr id="40966" name="Rectangle 2">
            <a:extLst>
              <a:ext uri="{FF2B5EF4-FFF2-40B4-BE49-F238E27FC236}">
                <a16:creationId xmlns:a16="http://schemas.microsoft.com/office/drawing/2014/main" id="{68F92FE6-2E0A-4961-BDFC-6270C1121FA4}"/>
              </a:ext>
            </a:extLst>
          </p:cNvPr>
          <p:cNvSpPr>
            <a:spLocks noChangeArrowheads="1"/>
          </p:cNvSpPr>
          <p:nvPr/>
        </p:nvSpPr>
        <p:spPr bwMode="auto">
          <a:xfrm>
            <a:off x="533400" y="5562600"/>
            <a:ext cx="7924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000">
                <a:latin typeface="Times New Roman" panose="02020603050405020304" pitchFamily="18" charset="0"/>
                <a:cs typeface="Times New Roman" panose="02020603050405020304" pitchFamily="18" charset="0"/>
              </a:rPr>
              <a:t>In this type of instrument, the fixed and moving vanes are sections of co- axial cylinders as shown in Fig.2.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hi\Desktop\Untitled.png">
            <a:extLst>
              <a:ext uri="{FF2B5EF4-FFF2-40B4-BE49-F238E27FC236}">
                <a16:creationId xmlns:a16="http://schemas.microsoft.com/office/drawing/2014/main" id="{72BFB2CD-9766-4A71-AEA0-F3F1AB3E419B}"/>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04800" y="666750"/>
            <a:ext cx="4191000" cy="4183063"/>
          </a:xfrm>
          <a:noFill/>
        </p:spPr>
      </p:pic>
      <p:pic>
        <p:nvPicPr>
          <p:cNvPr id="41987" name="Picture 2" descr="C:\Users\hi\Desktop\Untitled.png">
            <a:extLst>
              <a:ext uri="{FF2B5EF4-FFF2-40B4-BE49-F238E27FC236}">
                <a16:creationId xmlns:a16="http://schemas.microsoft.com/office/drawing/2014/main" id="{6D55A3AE-4AE0-4863-817C-46BB00F25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914400"/>
            <a:ext cx="37338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TextBox 5">
            <a:extLst>
              <a:ext uri="{FF2B5EF4-FFF2-40B4-BE49-F238E27FC236}">
                <a16:creationId xmlns:a16="http://schemas.microsoft.com/office/drawing/2014/main" id="{AAF8CFD1-FE45-4FD1-ADBB-C45D03420348}"/>
              </a:ext>
            </a:extLst>
          </p:cNvPr>
          <p:cNvSpPr txBox="1">
            <a:spLocks noChangeArrowheads="1"/>
          </p:cNvSpPr>
          <p:nvPr/>
        </p:nvSpPr>
        <p:spPr bwMode="auto">
          <a:xfrm>
            <a:off x="844550" y="4949825"/>
            <a:ext cx="2727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Times New Roman" panose="02020603050405020304" pitchFamily="18" charset="0"/>
                <a:cs typeface="Times New Roman" panose="02020603050405020304" pitchFamily="18" charset="0"/>
              </a:rPr>
              <a:t>  </a:t>
            </a:r>
            <a:r>
              <a:rPr lang="en-US" altLang="en-US" b="1">
                <a:latin typeface="Times New Roman" panose="02020603050405020304" pitchFamily="18" charset="0"/>
                <a:cs typeface="Times New Roman" panose="02020603050405020304" pitchFamily="18" charset="0"/>
              </a:rPr>
              <a:t>Fig.1 Radial vane type </a:t>
            </a:r>
            <a:endParaRPr lang="en-US" altLang="en-US" b="1"/>
          </a:p>
        </p:txBody>
      </p:sp>
      <p:sp>
        <p:nvSpPr>
          <p:cNvPr id="41989" name="TextBox 6">
            <a:extLst>
              <a:ext uri="{FF2B5EF4-FFF2-40B4-BE49-F238E27FC236}">
                <a16:creationId xmlns:a16="http://schemas.microsoft.com/office/drawing/2014/main" id="{AB29AD47-2601-482D-BE45-EF4FE6031459}"/>
              </a:ext>
            </a:extLst>
          </p:cNvPr>
          <p:cNvSpPr txBox="1">
            <a:spLocks noChangeArrowheads="1"/>
          </p:cNvSpPr>
          <p:nvPr/>
        </p:nvSpPr>
        <p:spPr bwMode="auto">
          <a:xfrm>
            <a:off x="5659438" y="4578350"/>
            <a:ext cx="26463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Times New Roman" panose="02020603050405020304" pitchFamily="18" charset="0"/>
              <a:cs typeface="Times New Roman" panose="02020603050405020304" pitchFamily="18" charset="0"/>
            </a:endParaRPr>
          </a:p>
          <a:p>
            <a:pPr eaLnBrk="1" hangingPunct="1"/>
            <a:r>
              <a:rPr lang="en-US" altLang="en-US" b="1">
                <a:latin typeface="Times New Roman" panose="02020603050405020304" pitchFamily="18" charset="0"/>
                <a:cs typeface="Times New Roman" panose="02020603050405020304" pitchFamily="18" charset="0"/>
              </a:rPr>
              <a:t>Fig.2.Co-axial vane type</a:t>
            </a:r>
            <a:endParaRPr lang="en-US" altLang="en-US"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3">
            <a:extLst>
              <a:ext uri="{FF2B5EF4-FFF2-40B4-BE49-F238E27FC236}">
                <a16:creationId xmlns:a16="http://schemas.microsoft.com/office/drawing/2014/main" id="{E9E99FBF-D1B1-467E-9B79-1149E09B3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33425"/>
            <a:ext cx="8534400"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a:extLst>
              <a:ext uri="{FF2B5EF4-FFF2-40B4-BE49-F238E27FC236}">
                <a16:creationId xmlns:a16="http://schemas.microsoft.com/office/drawing/2014/main" id="{C5AD949D-4328-4F6C-A25A-82A44365367F}"/>
              </a:ext>
            </a:extLst>
          </p:cNvPr>
          <p:cNvSpPr>
            <a:spLocks noChangeArrowheads="1"/>
          </p:cNvSpPr>
          <p:nvPr/>
        </p:nvSpPr>
        <p:spPr bwMode="auto">
          <a:xfrm>
            <a:off x="533400" y="609600"/>
            <a:ext cx="8305800"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t" hangingPunct="1"/>
            <a:r>
              <a:rPr lang="en-US" altLang="en-US" sz="2400" b="1">
                <a:latin typeface="Times New Roman" panose="02020603050405020304" pitchFamily="18" charset="0"/>
                <a:cs typeface="Times New Roman" panose="02020603050405020304" pitchFamily="18" charset="0"/>
              </a:rPr>
              <a:t>Advantages:</a:t>
            </a:r>
          </a:p>
          <a:p>
            <a:pPr eaLnBrk="1" fontAlgn="t" hangingPunct="1"/>
            <a:r>
              <a:rPr lang="en-US" altLang="en-US" sz="2000">
                <a:latin typeface="Times New Roman" panose="02020603050405020304" pitchFamily="18" charset="0"/>
                <a:cs typeface="Times New Roman" panose="02020603050405020304" pitchFamily="18" charset="0"/>
              </a:rPr>
              <a:t>1)Can be used both in D.C. as well as in A.C. circuits.</a:t>
            </a:r>
          </a:p>
          <a:p>
            <a:pPr eaLnBrk="1" fontAlgn="t" hangingPunct="1"/>
            <a:r>
              <a:rPr lang="en-US" altLang="en-US" sz="2000">
                <a:latin typeface="Times New Roman" panose="02020603050405020304" pitchFamily="18" charset="0"/>
                <a:cs typeface="Times New Roman" panose="02020603050405020304" pitchFamily="18" charset="0"/>
              </a:rPr>
              <a:t>2)Robust and simple in construction.</a:t>
            </a:r>
          </a:p>
          <a:p>
            <a:pPr eaLnBrk="1" fontAlgn="t" hangingPunct="1"/>
            <a:r>
              <a:rPr lang="en-US" altLang="en-US" sz="2000">
                <a:latin typeface="Times New Roman" panose="02020603050405020304" pitchFamily="18" charset="0"/>
                <a:cs typeface="Times New Roman" panose="02020603050405020304" pitchFamily="18" charset="0"/>
              </a:rPr>
              <a:t>3)Possess high operating torque.</a:t>
            </a:r>
          </a:p>
          <a:p>
            <a:pPr eaLnBrk="1" fontAlgn="t" hangingPunct="1"/>
            <a:r>
              <a:rPr lang="en-US" altLang="en-US" sz="2000">
                <a:latin typeface="Times New Roman" panose="02020603050405020304" pitchFamily="18" charset="0"/>
                <a:cs typeface="Times New Roman" panose="02020603050405020304" pitchFamily="18" charset="0"/>
              </a:rPr>
              <a:t>4)Can withstand overload momentarily.</a:t>
            </a:r>
          </a:p>
          <a:p>
            <a:pPr eaLnBrk="1" fontAlgn="t" hangingPunct="1"/>
            <a:r>
              <a:rPr lang="en-US" altLang="en-US" sz="2000">
                <a:latin typeface="Times New Roman" panose="02020603050405020304" pitchFamily="18" charset="0"/>
                <a:cs typeface="Times New Roman" panose="02020603050405020304" pitchFamily="18" charset="0"/>
              </a:rPr>
              <a:t>5)Since the stationary parts and the moving parts of the instrument are simple so they are cheapest.</a:t>
            </a:r>
          </a:p>
          <a:p>
            <a:pPr eaLnBrk="1" fontAlgn="t" hangingPunct="1"/>
            <a:r>
              <a:rPr lang="en-US" altLang="en-US" sz="2000">
                <a:latin typeface="Times New Roman" panose="02020603050405020304" pitchFamily="18" charset="0"/>
                <a:cs typeface="Times New Roman" panose="02020603050405020304" pitchFamily="18" charset="0"/>
              </a:rPr>
              <a:t>6)Suitable for low frequency and high power circuits.</a:t>
            </a:r>
          </a:p>
          <a:p>
            <a:pPr eaLnBrk="1" fontAlgn="t" hangingPunct="1"/>
            <a:r>
              <a:rPr lang="en-US" altLang="en-US" sz="2000">
                <a:latin typeface="Times New Roman" panose="02020603050405020304" pitchFamily="18" charset="0"/>
                <a:cs typeface="Times New Roman" panose="02020603050405020304" pitchFamily="18" charset="0"/>
              </a:rPr>
              <a:t>7)Capable of giving an accuracy within limits of both precision and industrial grades.</a:t>
            </a:r>
          </a:p>
          <a:p>
            <a:pPr eaLnBrk="1" fontAlgn="t" hangingPunct="1"/>
            <a:r>
              <a:rPr lang="en-US" altLang="en-US" sz="2400" b="1">
                <a:latin typeface="Times New Roman" panose="02020603050405020304" pitchFamily="18" charset="0"/>
                <a:cs typeface="Times New Roman" panose="02020603050405020304" pitchFamily="18" charset="0"/>
              </a:rPr>
              <a:t>Disadvantages:</a:t>
            </a:r>
            <a:endParaRPr lang="en-US" altLang="en-US" sz="2400">
              <a:latin typeface="Times New Roman" panose="02020603050405020304" pitchFamily="18" charset="0"/>
              <a:cs typeface="Times New Roman" panose="02020603050405020304" pitchFamily="18" charset="0"/>
            </a:endParaRPr>
          </a:p>
          <a:p>
            <a:pPr eaLnBrk="1" fontAlgn="t" hangingPunct="1"/>
            <a:r>
              <a:rPr lang="en-US" altLang="en-US" sz="2000">
                <a:latin typeface="Times New Roman" panose="02020603050405020304" pitchFamily="18" charset="0"/>
                <a:cs typeface="Times New Roman" panose="02020603050405020304" pitchFamily="18" charset="0"/>
              </a:rPr>
              <a:t>1)Scales not uniform.</a:t>
            </a:r>
          </a:p>
          <a:p>
            <a:pPr eaLnBrk="1" fontAlgn="t" hangingPunct="1"/>
            <a:r>
              <a:rPr lang="en-US" altLang="en-US" sz="2000">
                <a:latin typeface="Times New Roman" panose="02020603050405020304" pitchFamily="18" charset="0"/>
                <a:cs typeface="Times New Roman" panose="02020603050405020304" pitchFamily="18" charset="0"/>
              </a:rPr>
              <a:t>2)For low voltage range the power consumption is higher.</a:t>
            </a:r>
          </a:p>
          <a:p>
            <a:pPr eaLnBrk="1" fontAlgn="t" hangingPunct="1"/>
            <a:r>
              <a:rPr lang="en-US" altLang="en-US" sz="2000">
                <a:latin typeface="Times New Roman" panose="02020603050405020304" pitchFamily="18" charset="0"/>
                <a:cs typeface="Times New Roman" panose="02020603050405020304" pitchFamily="18" charset="0"/>
              </a:rPr>
              <a:t>3)The errors are caused due to hysteresis in the iron of the operating system and due to stray magnetic field.</a:t>
            </a:r>
          </a:p>
          <a:p>
            <a:pPr eaLnBrk="1" fontAlgn="t" hangingPunct="1"/>
            <a:r>
              <a:rPr lang="en-US" altLang="en-US" sz="2000">
                <a:latin typeface="Times New Roman" panose="02020603050405020304" pitchFamily="18" charset="0"/>
                <a:cs typeface="Times New Roman" panose="02020603050405020304" pitchFamily="18" charset="0"/>
              </a:rPr>
              <a:t>4)In case of A.C. measurements, change in frequency causes serious error.</a:t>
            </a:r>
          </a:p>
          <a:p>
            <a:pPr eaLnBrk="1" fontAlgn="t" hangingPunct="1"/>
            <a:r>
              <a:rPr lang="en-US" altLang="en-US" sz="2000">
                <a:latin typeface="Times New Roman" panose="02020603050405020304" pitchFamily="18" charset="0"/>
                <a:cs typeface="Times New Roman" panose="02020603050405020304" pitchFamily="18" charset="0"/>
              </a:rPr>
              <a:t>5)With the increase in temperature the stiffness of the spring decreases.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1C5A9D13-1B29-4E91-ADAE-B8587F674BE8}"/>
              </a:ext>
            </a:extLst>
          </p:cNvPr>
          <p:cNvSpPr>
            <a:spLocks noGrp="1"/>
          </p:cNvSpPr>
          <p:nvPr>
            <p:ph type="title"/>
          </p:nvPr>
        </p:nvSpPr>
        <p:spPr>
          <a:xfrm>
            <a:off x="228600" y="381000"/>
            <a:ext cx="8229600" cy="533400"/>
          </a:xfrm>
        </p:spPr>
        <p:txBody>
          <a:bodyPr/>
          <a:lstStyle/>
          <a:p>
            <a:pPr eaLnBrk="1" fontAlgn="auto" hangingPunct="1">
              <a:spcAft>
                <a:spcPts val="0"/>
              </a:spcAft>
              <a:defRPr/>
            </a:pPr>
            <a:r>
              <a:rPr lang="en-US" sz="2800" b="1" dirty="0">
                <a:solidFill>
                  <a:srgbClr val="FF0000"/>
                </a:solidFill>
                <a:latin typeface="Times New Roman" pitchFamily="18" charset="0"/>
                <a:cs typeface="Times New Roman" pitchFamily="18" charset="0"/>
              </a:rPr>
              <a:t>Measurement of power:</a:t>
            </a:r>
          </a:p>
        </p:txBody>
      </p:sp>
      <p:sp>
        <p:nvSpPr>
          <p:cNvPr id="3" name="Content Placeholder 2">
            <a:extLst>
              <a:ext uri="{FF2B5EF4-FFF2-40B4-BE49-F238E27FC236}">
                <a16:creationId xmlns:a16="http://schemas.microsoft.com/office/drawing/2014/main" id="{5145C0CB-3C21-448F-9A3E-BE7270895251}"/>
              </a:ext>
            </a:extLst>
          </p:cNvPr>
          <p:cNvSpPr>
            <a:spLocks noGrp="1"/>
          </p:cNvSpPr>
          <p:nvPr>
            <p:ph sz="quarter" idx="1"/>
          </p:nvPr>
        </p:nvSpPr>
        <p:spPr>
          <a:xfrm>
            <a:off x="381000" y="1143000"/>
            <a:ext cx="8229600" cy="5126038"/>
          </a:xfrm>
        </p:spPr>
        <p:txBody>
          <a:bodyPr>
            <a:normAutofit/>
          </a:bodyPr>
          <a:lstStyle/>
          <a:p>
            <a:pPr marL="274320" indent="-274320" eaLnBrk="1" fontAlgn="auto" hangingPunct="1">
              <a:spcAft>
                <a:spcPts val="0"/>
              </a:spcAft>
              <a:buFont typeface="Wingdings"/>
              <a:buChar char=""/>
              <a:defRPr/>
            </a:pPr>
            <a:r>
              <a:rPr lang="en-US" dirty="0">
                <a:latin typeface="Times New Roman" pitchFamily="18" charset="0"/>
                <a:cs typeface="Times New Roman" pitchFamily="18" charset="0"/>
              </a:rPr>
              <a:t>The three types of instruments used for measurement of power are  a)Dynamometer wattmeter</a:t>
            </a:r>
          </a:p>
          <a:p>
            <a:pPr marL="109537" indent="0" eaLnBrk="1" fontAlgn="auto" hangingPunct="1">
              <a:spcAft>
                <a:spcPts val="0"/>
              </a:spcAft>
              <a:buFont typeface="Georgia" pitchFamily="18" charset="0"/>
              <a:buNone/>
              <a:defRPr/>
            </a:pPr>
            <a:r>
              <a:rPr lang="en-US" dirty="0">
                <a:latin typeface="Times New Roman" pitchFamily="18" charset="0"/>
                <a:cs typeface="Times New Roman" pitchFamily="18" charset="0"/>
              </a:rPr>
              <a:t>          b)Induction wattmeter</a:t>
            </a:r>
          </a:p>
          <a:p>
            <a:pPr marL="109537" indent="0" eaLnBrk="1" fontAlgn="auto" hangingPunct="1">
              <a:spcAft>
                <a:spcPts val="0"/>
              </a:spcAft>
              <a:buFont typeface="Georgia" pitchFamily="18" charset="0"/>
              <a:buNone/>
              <a:defRPr/>
            </a:pPr>
            <a:r>
              <a:rPr lang="en-US" dirty="0">
                <a:latin typeface="Times New Roman" pitchFamily="18" charset="0"/>
                <a:cs typeface="Times New Roman" pitchFamily="18" charset="0"/>
              </a:rPr>
              <a:t>          c)Electrostatic wattmeter</a:t>
            </a:r>
          </a:p>
          <a:p>
            <a:pPr marL="109537" indent="0" eaLnBrk="1" fontAlgn="auto" hangingPunct="1">
              <a:spcAft>
                <a:spcPts val="0"/>
              </a:spcAft>
              <a:buFont typeface="Georgia" pitchFamily="18" charset="0"/>
              <a:buNone/>
              <a:defRPr/>
            </a:pPr>
            <a:r>
              <a:rPr lang="en-US" sz="3200" b="1" u="sng" dirty="0">
                <a:solidFill>
                  <a:srgbClr val="FF0000"/>
                </a:solidFill>
                <a:latin typeface="Times New Roman" pitchFamily="18" charset="0"/>
                <a:cs typeface="Times New Roman" pitchFamily="18" charset="0"/>
              </a:rPr>
              <a:t>Dynamometer wattmeter:</a:t>
            </a:r>
          </a:p>
          <a:p>
            <a:pPr marL="109537" indent="0" eaLnBrk="1" fontAlgn="auto" hangingPunct="1">
              <a:spcAft>
                <a:spcPts val="0"/>
              </a:spcAft>
              <a:buFont typeface="Georgia" pitchFamily="18" charset="0"/>
              <a:buNone/>
              <a:defRPr/>
            </a:pPr>
            <a:endParaRPr lang="en-US" dirty="0">
              <a:latin typeface="Times New Roman" pitchFamily="18" charset="0"/>
              <a:cs typeface="Times New Roman" pitchFamily="18" charset="0"/>
            </a:endParaRPr>
          </a:p>
        </p:txBody>
      </p:sp>
      <p:pic>
        <p:nvPicPr>
          <p:cNvPr id="45060" name="Picture 2">
            <a:extLst>
              <a:ext uri="{FF2B5EF4-FFF2-40B4-BE49-F238E27FC236}">
                <a16:creationId xmlns:a16="http://schemas.microsoft.com/office/drawing/2014/main" id="{369818E6-1080-4059-8244-DF858AAD1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657600"/>
            <a:ext cx="7315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3">
            <a:extLst>
              <a:ext uri="{FF2B5EF4-FFF2-40B4-BE49-F238E27FC236}">
                <a16:creationId xmlns:a16="http://schemas.microsoft.com/office/drawing/2014/main" id="{2C10C624-6B33-48B1-B790-9816DDFCEF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83820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3">
            <a:extLst>
              <a:ext uri="{FF2B5EF4-FFF2-40B4-BE49-F238E27FC236}">
                <a16:creationId xmlns:a16="http://schemas.microsoft.com/office/drawing/2014/main" id="{94B1DB0B-DD23-4245-A631-67F0CDCC2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76375"/>
            <a:ext cx="81534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4">
            <a:extLst>
              <a:ext uri="{FF2B5EF4-FFF2-40B4-BE49-F238E27FC236}">
                <a16:creationId xmlns:a16="http://schemas.microsoft.com/office/drawing/2014/main" id="{D8D96473-1781-4A62-AB43-ADF3E5D96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575" y="3810000"/>
            <a:ext cx="77406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5">
            <a:extLst>
              <a:ext uri="{FF2B5EF4-FFF2-40B4-BE49-F238E27FC236}">
                <a16:creationId xmlns:a16="http://schemas.microsoft.com/office/drawing/2014/main" id="{14CA16F8-5A05-4271-985F-ED084CDE8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908550"/>
            <a:ext cx="78486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a:extLst>
              <a:ext uri="{FF2B5EF4-FFF2-40B4-BE49-F238E27FC236}">
                <a16:creationId xmlns:a16="http://schemas.microsoft.com/office/drawing/2014/main" id="{BCE524EB-D491-4BFD-A831-0FBCA1AF0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066800"/>
            <a:ext cx="3505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3">
            <a:extLst>
              <a:ext uri="{FF2B5EF4-FFF2-40B4-BE49-F238E27FC236}">
                <a16:creationId xmlns:a16="http://schemas.microsoft.com/office/drawing/2014/main" id="{EAD6858B-2B70-4ADB-9D4C-D54FB5812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7391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4">
            <a:extLst>
              <a:ext uri="{FF2B5EF4-FFF2-40B4-BE49-F238E27FC236}">
                <a16:creationId xmlns:a16="http://schemas.microsoft.com/office/drawing/2014/main" id="{4DE5046F-9C1F-48E7-9D10-A8F1AE73F3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429000"/>
            <a:ext cx="8229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1">
            <a:extLst>
              <a:ext uri="{FF2B5EF4-FFF2-40B4-BE49-F238E27FC236}">
                <a16:creationId xmlns:a16="http://schemas.microsoft.com/office/drawing/2014/main" id="{C44BD9AB-FB3E-417A-86DF-484DD81E0E85}"/>
              </a:ext>
            </a:extLst>
          </p:cNvPr>
          <p:cNvSpPr>
            <a:spLocks noChangeArrowheads="1"/>
          </p:cNvSpPr>
          <p:nvPr/>
        </p:nvSpPr>
        <p:spPr bwMode="auto">
          <a:xfrm>
            <a:off x="2398713" y="5257800"/>
            <a:ext cx="1743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Times New Roman" panose="02020603050405020304" pitchFamily="18" charset="0"/>
                <a:cs typeface="Times New Roman" panose="02020603050405020304" pitchFamily="18" charset="0"/>
              </a:rPr>
              <a:t>∴ </a:t>
            </a:r>
            <a:r>
              <a:rPr lang="el-GR" altLang="en-US" sz="2400">
                <a:latin typeface="Times New Roman" panose="02020603050405020304" pitchFamily="18" charset="0"/>
                <a:cs typeface="Times New Roman" panose="02020603050405020304" pitchFamily="18" charset="0"/>
              </a:rPr>
              <a:t>θ</a:t>
            </a:r>
            <a:r>
              <a:rPr lang="en-US" altLang="en-US" sz="2400">
                <a:latin typeface="Times New Roman" panose="02020603050405020304" pitchFamily="18" charset="0"/>
                <a:cs typeface="Times New Roman" panose="02020603050405020304" pitchFamily="18" charset="0"/>
              </a:rPr>
              <a:t> ∝ Power</a:t>
            </a:r>
            <a:endParaRPr lang="en-US" altLang="en-US" sz="2400" b="1">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143AE876-5A01-4460-AD4A-81804C707DE1}"/>
              </a:ext>
            </a:extLst>
          </p:cNvPr>
          <p:cNvSpPr>
            <a:spLocks noGrp="1"/>
          </p:cNvSpPr>
          <p:nvPr>
            <p:ph type="title"/>
          </p:nvPr>
        </p:nvSpPr>
        <p:spPr>
          <a:xfrm>
            <a:off x="457200" y="228600"/>
            <a:ext cx="8229600" cy="609600"/>
          </a:xfrm>
        </p:spPr>
        <p:txBody>
          <a:bodyPr/>
          <a:lstStyle/>
          <a:p>
            <a:pPr eaLnBrk="1" fontAlgn="auto" hangingPunct="1">
              <a:spcAft>
                <a:spcPts val="0"/>
              </a:spcAft>
              <a:defRPr/>
            </a:pPr>
            <a:r>
              <a:rPr lang="en-US" sz="2400" b="1" dirty="0">
                <a:solidFill>
                  <a:schemeClr val="tx1"/>
                </a:solidFill>
              </a:rPr>
              <a:t>CLASSIFICATION OF INSTRUMENTS:</a:t>
            </a:r>
          </a:p>
        </p:txBody>
      </p:sp>
      <p:pic>
        <p:nvPicPr>
          <p:cNvPr id="11267" name="Picture 3" descr="absolute.jpg">
            <a:extLst>
              <a:ext uri="{FF2B5EF4-FFF2-40B4-BE49-F238E27FC236}">
                <a16:creationId xmlns:a16="http://schemas.microsoft.com/office/drawing/2014/main" id="{62A91DAD-B9DD-47B4-923A-9B8AB4A1CB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5400"/>
            <a:ext cx="4876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4" descr="SECONDARY.gif">
            <a:extLst>
              <a:ext uri="{FF2B5EF4-FFF2-40B4-BE49-F238E27FC236}">
                <a16:creationId xmlns:a16="http://schemas.microsoft.com/office/drawing/2014/main" id="{8CEC5CE2-91DC-4238-A94B-57DEED7A08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190750"/>
            <a:ext cx="3733800"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527F8BB8-EB38-4F93-BE7D-C95BDC1C28AC}"/>
              </a:ext>
            </a:extLst>
          </p:cNvPr>
          <p:cNvSpPr>
            <a:spLocks noGrp="1" noChangeArrowheads="1"/>
          </p:cNvSpPr>
          <p:nvPr>
            <p:ph type="title"/>
          </p:nvPr>
        </p:nvSpPr>
        <p:spPr>
          <a:xfrm>
            <a:off x="457200" y="703263"/>
            <a:ext cx="8229600" cy="592137"/>
          </a:xfrm>
        </p:spPr>
        <p:txBody>
          <a:bodyPr anchor="t"/>
          <a:lstStyle/>
          <a:p>
            <a:pPr marL="609600" indent="-609600" eaLnBrk="1" fontAlgn="auto" hangingPunct="1">
              <a:lnSpc>
                <a:spcPct val="80000"/>
              </a:lnSpc>
              <a:spcAft>
                <a:spcPts val="0"/>
              </a:spcAft>
              <a:defRPr/>
            </a:pPr>
            <a:r>
              <a:rPr lang="en-US" sz="3200" b="1" u="sng" dirty="0">
                <a:solidFill>
                  <a:srgbClr val="FF0000"/>
                </a:solidFill>
                <a:latin typeface="Times New Roman" pitchFamily="18" charset="0"/>
                <a:cs typeface="Times New Roman" pitchFamily="18" charset="0"/>
              </a:rPr>
              <a:t>Induction type wattmeter:</a:t>
            </a:r>
          </a:p>
        </p:txBody>
      </p:sp>
      <p:sp>
        <p:nvSpPr>
          <p:cNvPr id="48131" name="Rectangle 3">
            <a:extLst>
              <a:ext uri="{FF2B5EF4-FFF2-40B4-BE49-F238E27FC236}">
                <a16:creationId xmlns:a16="http://schemas.microsoft.com/office/drawing/2014/main" id="{EAE1F5CA-F312-41CC-9947-B557CB3C11D4}"/>
              </a:ext>
            </a:extLst>
          </p:cNvPr>
          <p:cNvSpPr>
            <a:spLocks noGrp="1" noChangeArrowheads="1"/>
          </p:cNvSpPr>
          <p:nvPr>
            <p:ph sz="quarter" idx="1"/>
          </p:nvPr>
        </p:nvSpPr>
        <p:spPr>
          <a:xfrm>
            <a:off x="457200" y="1390650"/>
            <a:ext cx="8229600" cy="5086350"/>
          </a:xfrm>
        </p:spPr>
        <p:txBody>
          <a:bodyPr/>
          <a:lstStyle/>
          <a:p>
            <a:pPr marL="609600" indent="-609600" algn="just" eaLnBrk="1" hangingPunct="1"/>
            <a:r>
              <a:rPr lang="en-US" altLang="en-US" sz="2200">
                <a:solidFill>
                  <a:srgbClr val="002060"/>
                </a:solidFill>
              </a:rPr>
              <a:t>Such instruments are suitable for ac measurements only in these instruments the deflecting torque is produced by the eddy currents induced in an aluminum or copper disc or drum by the flux created by an electro-magnet.</a:t>
            </a:r>
          </a:p>
          <a:p>
            <a:pPr marL="609600" indent="-609600" algn="just" eaLnBrk="1" hangingPunct="1"/>
            <a:endParaRPr lang="en-US" altLang="en-US" sz="2200"/>
          </a:p>
          <a:p>
            <a:pPr marL="609600" indent="-609600" algn="just" eaLnBrk="1" hangingPunct="1"/>
            <a:endParaRPr lang="en-US" altLang="en-US" sz="2200"/>
          </a:p>
          <a:p>
            <a:pPr marL="609600" indent="-609600" algn="just" eaLnBrk="1" hangingPunct="1"/>
            <a:r>
              <a:rPr lang="en-US" altLang="en-US" sz="2200"/>
              <a:t>The main advantages of such instruments are that </a:t>
            </a:r>
          </a:p>
          <a:p>
            <a:pPr marL="609600" indent="-609600" algn="just" eaLnBrk="1" hangingPunct="1">
              <a:buFont typeface="Georgia" panose="02040502050405020303" pitchFamily="18" charset="0"/>
              <a:buNone/>
            </a:pPr>
            <a:r>
              <a:rPr lang="en-US" altLang="en-US" sz="2200"/>
              <a:t>	(i) a full scale deflection can be obtained giving long and     	open scale </a:t>
            </a:r>
          </a:p>
          <a:p>
            <a:pPr marL="609600" indent="-609600" algn="just" eaLnBrk="1" hangingPunct="1">
              <a:buFont typeface="Georgia" panose="02040502050405020303" pitchFamily="18" charset="0"/>
              <a:buNone/>
            </a:pPr>
            <a:r>
              <a:rPr lang="en-US" altLang="en-US" sz="2200"/>
              <a:t>        (ii) the effect of stray magnetic field is small; </a:t>
            </a:r>
          </a:p>
          <a:p>
            <a:pPr marL="609600" indent="-609600" algn="just" eaLnBrk="1" hangingPunct="1">
              <a:buFont typeface="Georgia" panose="02040502050405020303" pitchFamily="18" charset="0"/>
              <a:buNone/>
            </a:pPr>
            <a:r>
              <a:rPr lang="en-US" altLang="en-US" sz="2200"/>
              <a:t>        (iii) damping is easier and effective.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9" name="Rectangle 3">
            <a:extLst>
              <a:ext uri="{FF2B5EF4-FFF2-40B4-BE49-F238E27FC236}">
                <a16:creationId xmlns:a16="http://schemas.microsoft.com/office/drawing/2014/main" id="{2D1B1AA7-E8DE-49BA-B43A-7B8903404D82}"/>
              </a:ext>
            </a:extLst>
          </p:cNvPr>
          <p:cNvSpPr>
            <a:spLocks noGrp="1" noChangeArrowheads="1"/>
          </p:cNvSpPr>
          <p:nvPr>
            <p:ph sz="quarter" idx="1"/>
          </p:nvPr>
        </p:nvSpPr>
        <p:spPr>
          <a:xfrm>
            <a:off x="304800" y="609600"/>
            <a:ext cx="8229600" cy="5410200"/>
          </a:xfrm>
        </p:spPr>
        <p:txBody>
          <a:bodyPr>
            <a:noAutofit/>
          </a:bodyPr>
          <a:lstStyle/>
          <a:p>
            <a:pPr marL="609600" indent="-609600" algn="just" eaLnBrk="1" fontAlgn="auto" hangingPunct="1">
              <a:spcAft>
                <a:spcPts val="0"/>
              </a:spcAft>
              <a:buClr>
                <a:schemeClr val="accent3"/>
              </a:buClr>
              <a:buFont typeface="Georgia"/>
              <a:buChar char="•"/>
              <a:defRPr/>
            </a:pPr>
            <a:r>
              <a:rPr lang="en-US" sz="2200" dirty="0"/>
              <a:t>These instruments have got some serious disadvantages</a:t>
            </a:r>
          </a:p>
          <a:p>
            <a:pPr marL="609600" indent="-609600" algn="just" eaLnBrk="1" fontAlgn="auto" hangingPunct="1">
              <a:spcAft>
                <a:spcPts val="0"/>
              </a:spcAft>
              <a:buClr>
                <a:schemeClr val="accent3"/>
              </a:buClr>
              <a:buFont typeface="Georgia"/>
              <a:buNone/>
              <a:defRPr/>
            </a:pPr>
            <a:r>
              <a:rPr lang="en-US" sz="2200" dirty="0">
                <a:solidFill>
                  <a:schemeClr val="tx2">
                    <a:lumMod val="75000"/>
                  </a:schemeClr>
                </a:solidFill>
              </a:rPr>
              <a:t>	(</a:t>
            </a:r>
            <a:r>
              <a:rPr lang="en-US" sz="2200" dirty="0" err="1">
                <a:solidFill>
                  <a:schemeClr val="tx2">
                    <a:lumMod val="75000"/>
                  </a:schemeClr>
                </a:solidFill>
              </a:rPr>
              <a:t>i</a:t>
            </a:r>
            <a:r>
              <a:rPr lang="en-US" sz="2200" dirty="0">
                <a:solidFill>
                  <a:schemeClr val="tx2">
                    <a:lumMod val="75000"/>
                  </a:schemeClr>
                </a:solidFill>
              </a:rPr>
              <a:t>) </a:t>
            </a:r>
            <a:r>
              <a:rPr lang="en-US" sz="2200" dirty="0"/>
              <a:t>The greater deflection causes more stresses in the control springs.</a:t>
            </a:r>
          </a:p>
          <a:p>
            <a:pPr marL="609600" indent="-609600" algn="just" eaLnBrk="1" fontAlgn="auto" hangingPunct="1">
              <a:spcAft>
                <a:spcPts val="0"/>
              </a:spcAft>
              <a:buClr>
                <a:schemeClr val="accent3"/>
              </a:buClr>
              <a:buFont typeface="Georgia"/>
              <a:buNone/>
              <a:defRPr/>
            </a:pPr>
            <a:r>
              <a:rPr lang="en-US" sz="2200" dirty="0">
                <a:solidFill>
                  <a:schemeClr val="tx2">
                    <a:lumMod val="75000"/>
                  </a:schemeClr>
                </a:solidFill>
              </a:rPr>
              <a:t>	(ii) </a:t>
            </a:r>
            <a:r>
              <a:rPr lang="en-US" sz="2200" dirty="0"/>
              <a:t>Variation in supply frequency and temperature may cause serious errors unless compensating device is employed.</a:t>
            </a:r>
          </a:p>
          <a:p>
            <a:pPr marL="609600" indent="-609600" algn="just" eaLnBrk="1" fontAlgn="auto" hangingPunct="1">
              <a:spcAft>
                <a:spcPts val="0"/>
              </a:spcAft>
              <a:buClr>
                <a:schemeClr val="accent3"/>
              </a:buClr>
              <a:buFont typeface="Georgia"/>
              <a:buNone/>
              <a:defRPr/>
            </a:pPr>
            <a:r>
              <a:rPr lang="en-US" sz="2200" dirty="0">
                <a:solidFill>
                  <a:schemeClr val="tx2">
                    <a:lumMod val="75000"/>
                  </a:schemeClr>
                </a:solidFill>
              </a:rPr>
              <a:t>	(iii) </a:t>
            </a:r>
            <a:r>
              <a:rPr lang="en-US" sz="2200" dirty="0"/>
              <a:t>These instruments are costlier and consume more power</a:t>
            </a:r>
            <a:endParaRPr lang="en-US" sz="2200" dirty="0">
              <a:solidFill>
                <a:schemeClr val="tx2">
                  <a:lumMod val="75000"/>
                </a:schemeClr>
              </a:solidFill>
            </a:endParaRPr>
          </a:p>
          <a:p>
            <a:pPr marL="609600" indent="-609600" algn="just" eaLnBrk="1" fontAlgn="auto" hangingPunct="1">
              <a:spcAft>
                <a:spcPts val="0"/>
              </a:spcAft>
              <a:buClr>
                <a:schemeClr val="accent3"/>
              </a:buClr>
              <a:buFont typeface="Georgia"/>
              <a:buChar char="•"/>
              <a:defRPr/>
            </a:pPr>
            <a:endParaRPr lang="en-US" sz="2200" dirty="0"/>
          </a:p>
          <a:p>
            <a:pPr marL="609600" indent="-609600" algn="ctr" eaLnBrk="1" fontAlgn="auto" hangingPunct="1">
              <a:spcAft>
                <a:spcPts val="0"/>
              </a:spcAft>
              <a:buClr>
                <a:schemeClr val="accent3"/>
              </a:buClr>
              <a:buFont typeface="Georgia"/>
              <a:buChar char="•"/>
              <a:defRPr/>
            </a:pPr>
            <a:r>
              <a:rPr lang="en-US" dirty="0">
                <a:solidFill>
                  <a:srgbClr val="6600CC"/>
                </a:solidFill>
              </a:rPr>
              <a:t>Such instruments are mostly used as watt-meters or energy meters.</a:t>
            </a:r>
            <a:endParaRPr lang="en-US" sz="2200" dirty="0">
              <a:solidFill>
                <a:srgbClr val="6600CC"/>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descr="C:\Users\hi\Desktop\Untitled.png">
            <a:extLst>
              <a:ext uri="{FF2B5EF4-FFF2-40B4-BE49-F238E27FC236}">
                <a16:creationId xmlns:a16="http://schemas.microsoft.com/office/drawing/2014/main" id="{2C5B31F1-0BAF-448F-B1DA-0F24AEA18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33400"/>
            <a:ext cx="8458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a:extLst>
              <a:ext uri="{FF2B5EF4-FFF2-40B4-BE49-F238E27FC236}">
                <a16:creationId xmlns:a16="http://schemas.microsoft.com/office/drawing/2014/main" id="{5DF649EB-0E1C-415C-93C2-66EBE07C1E0B}"/>
              </a:ext>
            </a:extLst>
          </p:cNvPr>
          <p:cNvSpPr>
            <a:spLocks noGrp="1" noChangeArrowheads="1"/>
          </p:cNvSpPr>
          <p:nvPr>
            <p:ph sz="quarter" idx="1"/>
          </p:nvPr>
        </p:nvSpPr>
        <p:spPr>
          <a:xfrm>
            <a:off x="381000" y="533400"/>
            <a:ext cx="8229600" cy="5086350"/>
          </a:xfrm>
        </p:spPr>
        <p:txBody>
          <a:bodyPr/>
          <a:lstStyle/>
          <a:p>
            <a:pPr marL="609600" indent="-609600" algn="just" eaLnBrk="1" hangingPunct="1"/>
            <a:r>
              <a:rPr lang="en-US" altLang="en-US"/>
              <a:t>Induction type wattmeter consists of two laminate electromagnets known as shunt electromagnet and series electromagnet respectively. </a:t>
            </a:r>
          </a:p>
          <a:p>
            <a:pPr marL="609600" indent="-609600" algn="just" eaLnBrk="1" hangingPunct="1"/>
            <a:r>
              <a:rPr lang="en-US" altLang="en-US"/>
              <a:t>Shunt magnet is excited by the current proportional to the voltage across load flowing through the pressure coil and series magnet is excited by the load current flowing through the current coil. </a:t>
            </a:r>
          </a:p>
          <a:p>
            <a:pPr marL="609600" indent="-609600" algn="just" eaLnBrk="1" hangingPunct="1"/>
            <a:r>
              <a:rPr lang="en-US" altLang="en-US"/>
              <a:t>A thin disc made of Cu or Al, pivoted at its centre, is placed between the shunt and series magnets so that it cuts the flux from both of the magnets.</a:t>
            </a:r>
          </a:p>
          <a:p>
            <a:pPr marL="609600" indent="-609600" algn="just" eaLnBrk="1" hangingPunct="1"/>
            <a:r>
              <a:rPr lang="en-US" altLang="en-US"/>
              <a:t>The deflection torque is produced by interaction of eddy currents induced in the disc and the inducing flux.</a:t>
            </a:r>
          </a:p>
          <a:p>
            <a:pPr marL="609600" indent="-609600" algn="just" eaLnBrk="1" hangingPunct="1"/>
            <a:endParaRPr lang="en-US" altLang="en-US" sz="2200">
              <a:solidFill>
                <a:srgbClr val="6600CC"/>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a:extLst>
              <a:ext uri="{FF2B5EF4-FFF2-40B4-BE49-F238E27FC236}">
                <a16:creationId xmlns:a16="http://schemas.microsoft.com/office/drawing/2014/main" id="{7E1AB439-9166-4887-A87C-DB377D13314F}"/>
              </a:ext>
            </a:extLst>
          </p:cNvPr>
          <p:cNvSpPr>
            <a:spLocks noGrp="1" noChangeArrowheads="1"/>
          </p:cNvSpPr>
          <p:nvPr>
            <p:ph sz="quarter" idx="1"/>
          </p:nvPr>
        </p:nvSpPr>
        <p:spPr>
          <a:xfrm>
            <a:off x="381000" y="381000"/>
            <a:ext cx="8229600" cy="5086350"/>
          </a:xfrm>
        </p:spPr>
        <p:txBody>
          <a:bodyPr/>
          <a:lstStyle/>
          <a:p>
            <a:pPr marL="609600" indent="-609600" algn="just" eaLnBrk="1" hangingPunct="1"/>
            <a:r>
              <a:rPr lang="en-US" altLang="en-US"/>
              <a:t>In order to cause the resultant flux in shunt magnet to lag in phase by exactly 90° behind the applied voltage, one or more copper rings, known as copper shading bond are provided on one limb at the shunt magnet.</a:t>
            </a:r>
          </a:p>
          <a:p>
            <a:pPr marL="609600" indent="-609600" algn="just" eaLnBrk="1" hangingPunct="1"/>
            <a:r>
              <a:rPr lang="en-US" altLang="en-US"/>
              <a:t>Correct disc appointed between shunt and series magnet fluxes may be attained by adjusting the position of copper shading bonds.        </a:t>
            </a:r>
          </a:p>
          <a:p>
            <a:pPr marL="609600" indent="-609600" algn="just" eaLnBrk="1" hangingPunct="1"/>
            <a:r>
              <a:rPr lang="en-US" altLang="en-US"/>
              <a:t>The pressure coil circuit of induction type instrument is made as inductive as possible so that the flux of the shunt magnet may lag by 90° behind the applied voltage.                         </a:t>
            </a:r>
            <a:br>
              <a:rPr lang="en-US" altLang="en-US"/>
            </a:br>
            <a:endParaRPr lang="en-US" altLang="en-US" sz="2200">
              <a:solidFill>
                <a:srgbClr val="6600CC"/>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4E4DE297-E6E7-4322-B0FD-61D9D94A2D91}"/>
              </a:ext>
            </a:extLst>
          </p:cNvPr>
          <p:cNvSpPr>
            <a:spLocks noGrp="1"/>
          </p:cNvSpPr>
          <p:nvPr>
            <p:ph type="title"/>
          </p:nvPr>
        </p:nvSpPr>
        <p:spPr>
          <a:xfrm>
            <a:off x="304800" y="304800"/>
            <a:ext cx="8229600" cy="609600"/>
          </a:xfrm>
        </p:spPr>
        <p:txBody>
          <a:bodyPr/>
          <a:lstStyle/>
          <a:p>
            <a:pPr algn="ctr" eaLnBrk="1" fontAlgn="auto" hangingPunct="1">
              <a:spcAft>
                <a:spcPts val="0"/>
              </a:spcAft>
              <a:defRPr/>
            </a:pPr>
            <a:r>
              <a:rPr lang="en-US" sz="3200" b="1" dirty="0">
                <a:solidFill>
                  <a:srgbClr val="FF0000"/>
                </a:solidFill>
                <a:latin typeface="Times New Roman" pitchFamily="18" charset="0"/>
                <a:cs typeface="Times New Roman" pitchFamily="18" charset="0"/>
              </a:rPr>
              <a:t>SOLAR PHOTOVOLTAIC(PV) SYSTEMS:</a:t>
            </a:r>
          </a:p>
        </p:txBody>
      </p:sp>
      <p:sp>
        <p:nvSpPr>
          <p:cNvPr id="53251" name="TextBox 3">
            <a:extLst>
              <a:ext uri="{FF2B5EF4-FFF2-40B4-BE49-F238E27FC236}">
                <a16:creationId xmlns:a16="http://schemas.microsoft.com/office/drawing/2014/main" id="{27872F57-F168-426B-BFDD-F796F70BAD0A}"/>
              </a:ext>
            </a:extLst>
          </p:cNvPr>
          <p:cNvSpPr txBox="1">
            <a:spLocks noChangeArrowheads="1"/>
          </p:cNvSpPr>
          <p:nvPr/>
        </p:nvSpPr>
        <p:spPr bwMode="auto">
          <a:xfrm>
            <a:off x="304800" y="1066800"/>
            <a:ext cx="8153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Solar photovoltaic(PV) systems converts solar energy directly into electrical energy. Basic conversion device used is known as a solar photo voltaic cell (or) solar cell.  </a:t>
            </a:r>
          </a:p>
        </p:txBody>
      </p:sp>
      <p:sp>
        <p:nvSpPr>
          <p:cNvPr id="53252" name="TextBox 4">
            <a:extLst>
              <a:ext uri="{FF2B5EF4-FFF2-40B4-BE49-F238E27FC236}">
                <a16:creationId xmlns:a16="http://schemas.microsoft.com/office/drawing/2014/main" id="{C9901AC4-4750-4F75-A07C-31732278E075}"/>
              </a:ext>
            </a:extLst>
          </p:cNvPr>
          <p:cNvSpPr txBox="1">
            <a:spLocks noChangeArrowheads="1"/>
          </p:cNvSpPr>
          <p:nvPr/>
        </p:nvSpPr>
        <p:spPr bwMode="auto">
          <a:xfrm>
            <a:off x="457200" y="2438400"/>
            <a:ext cx="3733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Times New Roman" panose="02020603050405020304" pitchFamily="18" charset="0"/>
                <a:cs typeface="Times New Roman" panose="02020603050405020304" pitchFamily="18" charset="0"/>
              </a:rPr>
              <a:t>Advantages of solar PV systems:</a:t>
            </a:r>
          </a:p>
        </p:txBody>
      </p:sp>
      <p:pic>
        <p:nvPicPr>
          <p:cNvPr id="53253" name="Picture 2">
            <a:extLst>
              <a:ext uri="{FF2B5EF4-FFF2-40B4-BE49-F238E27FC236}">
                <a16:creationId xmlns:a16="http://schemas.microsoft.com/office/drawing/2014/main" id="{A5E39294-C2C4-40A3-AACC-408E8C14C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124200"/>
            <a:ext cx="8610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3">
            <a:extLst>
              <a:ext uri="{FF2B5EF4-FFF2-40B4-BE49-F238E27FC236}">
                <a16:creationId xmlns:a16="http://schemas.microsoft.com/office/drawing/2014/main" id="{97ACF781-C761-46AE-8AFA-EE42FDAE040D}"/>
              </a:ext>
            </a:extLst>
          </p:cNvPr>
          <p:cNvSpPr txBox="1">
            <a:spLocks noChangeArrowheads="1"/>
          </p:cNvSpPr>
          <p:nvPr/>
        </p:nvSpPr>
        <p:spPr bwMode="auto">
          <a:xfrm>
            <a:off x="228600" y="152400"/>
            <a:ext cx="403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Times New Roman" panose="02020603050405020304" pitchFamily="18" charset="0"/>
                <a:cs typeface="Times New Roman" panose="02020603050405020304" pitchFamily="18" charset="0"/>
              </a:rPr>
              <a:t>Disadvantages of solar PV systems:</a:t>
            </a:r>
          </a:p>
        </p:txBody>
      </p:sp>
      <p:pic>
        <p:nvPicPr>
          <p:cNvPr id="54275" name="Picture 2">
            <a:extLst>
              <a:ext uri="{FF2B5EF4-FFF2-40B4-BE49-F238E27FC236}">
                <a16:creationId xmlns:a16="http://schemas.microsoft.com/office/drawing/2014/main" id="{5D4CBC16-BCFC-4FEB-9019-90C826DCE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85800"/>
            <a:ext cx="8763000"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TextBox 5">
            <a:extLst>
              <a:ext uri="{FF2B5EF4-FFF2-40B4-BE49-F238E27FC236}">
                <a16:creationId xmlns:a16="http://schemas.microsoft.com/office/drawing/2014/main" id="{00196B23-1FD7-4A1E-9015-B10EA8071C25}"/>
              </a:ext>
            </a:extLst>
          </p:cNvPr>
          <p:cNvSpPr txBox="1">
            <a:spLocks noChangeArrowheads="1"/>
          </p:cNvSpPr>
          <p:nvPr/>
        </p:nvSpPr>
        <p:spPr bwMode="auto">
          <a:xfrm>
            <a:off x="304800" y="2895600"/>
            <a:ext cx="57007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FF0000"/>
                </a:solidFill>
                <a:latin typeface="Times New Roman" panose="02020603050405020304" pitchFamily="18" charset="0"/>
                <a:cs typeface="Times New Roman" panose="02020603050405020304" pitchFamily="18" charset="0"/>
              </a:rPr>
              <a:t>SOLAR CELL FUNDAMENTALS</a:t>
            </a:r>
            <a:r>
              <a:rPr lang="en-US" altLang="en-US" sz="3200" b="1">
                <a:solidFill>
                  <a:srgbClr val="FF0000"/>
                </a:solidFill>
                <a:latin typeface="Times New Roman" panose="02020603050405020304" pitchFamily="18" charset="0"/>
                <a:cs typeface="Times New Roman" panose="02020603050405020304" pitchFamily="18" charset="0"/>
              </a:rPr>
              <a:t>:</a:t>
            </a:r>
          </a:p>
        </p:txBody>
      </p:sp>
      <p:sp>
        <p:nvSpPr>
          <p:cNvPr id="54277" name="TextBox 1">
            <a:extLst>
              <a:ext uri="{FF2B5EF4-FFF2-40B4-BE49-F238E27FC236}">
                <a16:creationId xmlns:a16="http://schemas.microsoft.com/office/drawing/2014/main" id="{465FAE54-084B-41C5-AC14-AC582F237F63}"/>
              </a:ext>
            </a:extLst>
          </p:cNvPr>
          <p:cNvSpPr txBox="1">
            <a:spLocks noChangeArrowheads="1"/>
          </p:cNvSpPr>
          <p:nvPr/>
        </p:nvSpPr>
        <p:spPr bwMode="auto">
          <a:xfrm>
            <a:off x="331788" y="3513138"/>
            <a:ext cx="5607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Times New Roman" panose="02020603050405020304" pitchFamily="18" charset="0"/>
                <a:cs typeface="Times New Roman" panose="02020603050405020304" pitchFamily="18" charset="0"/>
              </a:rPr>
              <a:t>1)Electric current conduction in semi conductors:</a:t>
            </a:r>
          </a:p>
        </p:txBody>
      </p:sp>
      <p:sp>
        <p:nvSpPr>
          <p:cNvPr id="54278" name="TextBox 2">
            <a:extLst>
              <a:ext uri="{FF2B5EF4-FFF2-40B4-BE49-F238E27FC236}">
                <a16:creationId xmlns:a16="http://schemas.microsoft.com/office/drawing/2014/main" id="{0EFA2B34-0D36-4763-AD77-B3CFC518C812}"/>
              </a:ext>
            </a:extLst>
          </p:cNvPr>
          <p:cNvSpPr txBox="1">
            <a:spLocks noChangeArrowheads="1"/>
          </p:cNvSpPr>
          <p:nvPr/>
        </p:nvSpPr>
        <p:spPr bwMode="auto">
          <a:xfrm>
            <a:off x="533400" y="3883025"/>
            <a:ext cx="8001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a:latin typeface="Times New Roman" panose="02020603050405020304" pitchFamily="18" charset="0"/>
                <a:cs typeface="Times New Roman" panose="02020603050405020304" pitchFamily="18" charset="0"/>
              </a:rPr>
              <a:t>           A semi conductor is an element with an electrical properties between those of a conductor and an insulator. There fore  best semi conductors(Si&amp;Ge)have four valance electrons. An isolated Si has 14 protons and 14 electrons and the outer most orbit (valance orbit)contain 4 electrons, when silicon atom combine to form a solid  , they arrange themselves in to an orderly pattern called crystal.</a:t>
            </a:r>
          </a:p>
        </p:txBody>
      </p:sp>
      <p:sp>
        <p:nvSpPr>
          <p:cNvPr id="54279" name="TextBox 3">
            <a:extLst>
              <a:ext uri="{FF2B5EF4-FFF2-40B4-BE49-F238E27FC236}">
                <a16:creationId xmlns:a16="http://schemas.microsoft.com/office/drawing/2014/main" id="{EE673A8B-6B4B-4C3E-941D-00E2DA760757}"/>
              </a:ext>
            </a:extLst>
          </p:cNvPr>
          <p:cNvSpPr txBox="1">
            <a:spLocks noChangeArrowheads="1"/>
          </p:cNvSpPr>
          <p:nvPr/>
        </p:nvSpPr>
        <p:spPr bwMode="auto">
          <a:xfrm>
            <a:off x="504825" y="5349875"/>
            <a:ext cx="79248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000"/>
              <a:t>             </a:t>
            </a:r>
            <a:r>
              <a:rPr lang="en-US" altLang="en-US">
                <a:latin typeface="Times New Roman" panose="02020603050405020304" pitchFamily="18" charset="0"/>
                <a:cs typeface="Times New Roman" panose="02020603050405020304" pitchFamily="18" charset="0"/>
              </a:rPr>
              <a:t>Each silicon atom shares its electrons with four neighboring atoms in such a way as to have eight electrons in its valance orbit. Thus each pair of electrons belongs to two neighboring atoms and attracted by them with equal and opposite forces ,keeps them bonded together such a chemical bond is known as covalent bond.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
            <a:extLst>
              <a:ext uri="{FF2B5EF4-FFF2-40B4-BE49-F238E27FC236}">
                <a16:creationId xmlns:a16="http://schemas.microsoft.com/office/drawing/2014/main" id="{B019B1AE-3090-495B-8213-E7F7347AC04F}"/>
              </a:ext>
            </a:extLst>
          </p:cNvPr>
          <p:cNvSpPr>
            <a:spLocks noChangeArrowheads="1"/>
          </p:cNvSpPr>
          <p:nvPr/>
        </p:nvSpPr>
        <p:spPr bwMode="auto">
          <a:xfrm>
            <a:off x="381000" y="838200"/>
            <a:ext cx="84582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Char char="Ø"/>
            </a:pPr>
            <a:r>
              <a:rPr lang="en-US" altLang="en-US" sz="2000">
                <a:latin typeface="Times New Roman" panose="02020603050405020304" pitchFamily="18" charset="0"/>
                <a:cs typeface="Times New Roman" panose="02020603050405020304" pitchFamily="18" charset="0"/>
              </a:rPr>
              <a:t>At absolute temperature, a semiconductor is a perfect insulator with no charge carriers available for conduction of current.</a:t>
            </a:r>
          </a:p>
          <a:p>
            <a:pPr algn="just" eaLnBrk="1" hangingPunct="1">
              <a:buFont typeface="Wingdings" panose="05000000000000000000" pitchFamily="2" charset="2"/>
              <a:buChar char="Ø"/>
            </a:pPr>
            <a:r>
              <a:rPr lang="en-US" altLang="en-US" sz="2000">
                <a:latin typeface="Times New Roman" panose="02020603050405020304" pitchFamily="18" charset="0"/>
                <a:cs typeface="Times New Roman" panose="02020603050405020304" pitchFamily="18" charset="0"/>
              </a:rPr>
              <a:t>However, when temperature increased, the vibration of atoms can dislodge an electron from the valance orbit .The dislodged electron is known as free electron and the vacancy created in the valance orbit is known as a hole. Thus with the breaking of covalent bond, a free electron-hole pair is produced.</a:t>
            </a:r>
          </a:p>
          <a:p>
            <a:pPr algn="just" eaLnBrk="1" hangingPunct="1">
              <a:buFont typeface="Wingdings" panose="05000000000000000000" pitchFamily="2" charset="2"/>
              <a:buChar char="Ø"/>
            </a:pPr>
            <a:r>
              <a:rPr lang="en-US" altLang="en-US" sz="2000">
                <a:latin typeface="Times New Roman" panose="02020603050405020304" pitchFamily="18" charset="0"/>
                <a:cs typeface="Times New Roman" panose="02020603050405020304" pitchFamily="18" charset="0"/>
              </a:rPr>
              <a:t>Occasionally, a free electron will approach a hole, feel its attraction and fall into it. This merging of free electron and a hole is known as </a:t>
            </a:r>
            <a:r>
              <a:rPr lang="en-US" altLang="en-US" sz="2000" b="1">
                <a:latin typeface="Times New Roman" panose="02020603050405020304" pitchFamily="18" charset="0"/>
                <a:cs typeface="Times New Roman" panose="02020603050405020304" pitchFamily="18" charset="0"/>
              </a:rPr>
              <a:t>recombination</a:t>
            </a:r>
            <a:r>
              <a:rPr lang="en-US" altLang="en-US" sz="2000">
                <a:latin typeface="Times New Roman" panose="02020603050405020304" pitchFamily="18" charset="0"/>
                <a:cs typeface="Times New Roman" panose="02020603050405020304" pitchFamily="18" charset="0"/>
              </a:rPr>
              <a:t>. The amount of time between creation and disappearance (due to recombination) of an electron-hole pair is called life time.</a:t>
            </a:r>
          </a:p>
        </p:txBody>
      </p:sp>
      <p:sp>
        <p:nvSpPr>
          <p:cNvPr id="55299" name="Rectangle 2">
            <a:extLst>
              <a:ext uri="{FF2B5EF4-FFF2-40B4-BE49-F238E27FC236}">
                <a16:creationId xmlns:a16="http://schemas.microsoft.com/office/drawing/2014/main" id="{B21A8359-709E-4560-8672-C02741A9EE54}"/>
              </a:ext>
            </a:extLst>
          </p:cNvPr>
          <p:cNvSpPr>
            <a:spLocks noChangeArrowheads="1"/>
          </p:cNvSpPr>
          <p:nvPr/>
        </p:nvSpPr>
        <p:spPr bwMode="auto">
          <a:xfrm>
            <a:off x="533400" y="3978275"/>
            <a:ext cx="76200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79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Georgia" panose="02040502050405020303" pitchFamily="18" charset="0"/>
              <a:buNone/>
            </a:pPr>
            <a:r>
              <a:rPr lang="en-US" altLang="en-US" sz="2000">
                <a:latin typeface="Times New Roman" panose="02020603050405020304" pitchFamily="18" charset="0"/>
                <a:cs typeface="Times New Roman" panose="02020603050405020304" pitchFamily="18" charset="0"/>
              </a:rPr>
              <a:t>At any instant ,following conditions exist with Si crystals.</a:t>
            </a:r>
          </a:p>
          <a:p>
            <a:pPr eaLnBrk="1" hangingPunct="1">
              <a:buFont typeface="Georgia" panose="02040502050405020303" pitchFamily="18" charset="0"/>
              <a:buNone/>
            </a:pPr>
            <a:endParaRPr lang="en-US" altLang="en-US">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6F2DE7F-E688-4B58-A518-2E099C4E1794}"/>
              </a:ext>
            </a:extLst>
          </p:cNvPr>
          <p:cNvSpPr txBox="1"/>
          <p:nvPr/>
        </p:nvSpPr>
        <p:spPr>
          <a:xfrm>
            <a:off x="609600" y="4495800"/>
            <a:ext cx="7924800" cy="1323975"/>
          </a:xfrm>
          <a:prstGeom prst="rect">
            <a:avLst/>
          </a:prstGeom>
          <a:noFill/>
        </p:spPr>
        <p:txBody>
          <a:bodyPr>
            <a:spAutoFit/>
          </a:bodyPr>
          <a:lstStyle/>
          <a:p>
            <a:pPr>
              <a:defRPr/>
            </a:pPr>
            <a:r>
              <a:rPr lang="en-IN" sz="2000" dirty="0" err="1">
                <a:latin typeface="+mn-lt"/>
                <a:cs typeface="Arial" charset="0"/>
              </a:rPr>
              <a:t>i</a:t>
            </a:r>
            <a:r>
              <a:rPr lang="en-IN" sz="2000" dirty="0">
                <a:latin typeface="+mn-lt"/>
                <a:cs typeface="Arial" charset="0"/>
              </a:rPr>
              <a:t>)Some free electrons-holes are being created</a:t>
            </a:r>
          </a:p>
          <a:p>
            <a:pPr>
              <a:defRPr/>
            </a:pPr>
            <a:r>
              <a:rPr lang="en-IN" sz="2000" dirty="0">
                <a:latin typeface="+mn-lt"/>
                <a:cs typeface="Arial" charset="0"/>
              </a:rPr>
              <a:t>ii)Some free electrons-holes are being recombined</a:t>
            </a:r>
          </a:p>
          <a:p>
            <a:pPr>
              <a:defRPr/>
            </a:pPr>
            <a:r>
              <a:rPr lang="en-IN" sz="2000" dirty="0">
                <a:latin typeface="+mn-lt"/>
                <a:cs typeface="Arial" charset="0"/>
              </a:rPr>
              <a:t>iii)Some free electrons and holes exist temporarily ,awaiting  recombination.</a:t>
            </a:r>
            <a:endParaRPr lang="en-US" sz="2000" dirty="0">
              <a:latin typeface="+mn-lt"/>
              <a:cs typeface="Arial"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5">
            <a:extLst>
              <a:ext uri="{FF2B5EF4-FFF2-40B4-BE49-F238E27FC236}">
                <a16:creationId xmlns:a16="http://schemas.microsoft.com/office/drawing/2014/main" id="{7F3C77B4-E436-484D-8364-73601DC0F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838200"/>
            <a:ext cx="7015163"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3" name="Picture 4">
            <a:extLst>
              <a:ext uri="{FF2B5EF4-FFF2-40B4-BE49-F238E27FC236}">
                <a16:creationId xmlns:a16="http://schemas.microsoft.com/office/drawing/2014/main" id="{97E4EA90-946E-43A4-9FD5-186A61764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5105400"/>
            <a:ext cx="8534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Box 4">
            <a:extLst>
              <a:ext uri="{FF2B5EF4-FFF2-40B4-BE49-F238E27FC236}">
                <a16:creationId xmlns:a16="http://schemas.microsoft.com/office/drawing/2014/main" id="{A352BE79-FD49-4DB5-B7F5-D08938B105D1}"/>
              </a:ext>
            </a:extLst>
          </p:cNvPr>
          <p:cNvSpPr txBox="1">
            <a:spLocks noChangeArrowheads="1"/>
          </p:cNvSpPr>
          <p:nvPr/>
        </p:nvSpPr>
        <p:spPr bwMode="auto">
          <a:xfrm>
            <a:off x="228600" y="609600"/>
            <a:ext cx="5207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Times New Roman" panose="02020603050405020304" pitchFamily="18" charset="0"/>
                <a:cs typeface="Times New Roman" panose="02020603050405020304" pitchFamily="18" charset="0"/>
              </a:rPr>
              <a:t>2)Arrangement of electrons in an isolated Si atom :</a:t>
            </a:r>
          </a:p>
        </p:txBody>
      </p:sp>
      <p:pic>
        <p:nvPicPr>
          <p:cNvPr id="57347" name="Picture 4">
            <a:extLst>
              <a:ext uri="{FF2B5EF4-FFF2-40B4-BE49-F238E27FC236}">
                <a16:creationId xmlns:a16="http://schemas.microsoft.com/office/drawing/2014/main" id="{C511D573-4D9F-4954-8C09-82BFCF1D8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8748713"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6" descr="C:\Users\hi\Desktop\Untitled.png">
            <a:extLst>
              <a:ext uri="{FF2B5EF4-FFF2-40B4-BE49-F238E27FC236}">
                <a16:creationId xmlns:a16="http://schemas.microsoft.com/office/drawing/2014/main" id="{72D01BBF-A72B-4946-9FB0-524399A88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543175"/>
            <a:ext cx="8118475"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45F78A67-7932-4410-BFD9-59D0F61D73E8}"/>
              </a:ext>
            </a:extLst>
          </p:cNvPr>
          <p:cNvSpPr>
            <a:spLocks noGrp="1"/>
          </p:cNvSpPr>
          <p:nvPr>
            <p:ph type="title"/>
          </p:nvPr>
        </p:nvSpPr>
        <p:spPr>
          <a:xfrm>
            <a:off x="228600" y="152400"/>
            <a:ext cx="8229600" cy="609600"/>
          </a:xfrm>
        </p:spPr>
        <p:txBody>
          <a:bodyPr/>
          <a:lstStyle/>
          <a:p>
            <a:pPr eaLnBrk="1" fontAlgn="auto" hangingPunct="1">
              <a:spcAft>
                <a:spcPts val="0"/>
              </a:spcAft>
              <a:defRPr/>
            </a:pPr>
            <a:r>
              <a:rPr lang="en-US" sz="2400" b="1" dirty="0">
                <a:solidFill>
                  <a:schemeClr val="tx1"/>
                </a:solidFill>
              </a:rPr>
              <a:t>CLASSIFICATION OF INSTRUMENTS:</a:t>
            </a:r>
          </a:p>
        </p:txBody>
      </p:sp>
      <p:sp>
        <p:nvSpPr>
          <p:cNvPr id="3" name="Content Placeholder 2">
            <a:extLst>
              <a:ext uri="{FF2B5EF4-FFF2-40B4-BE49-F238E27FC236}">
                <a16:creationId xmlns:a16="http://schemas.microsoft.com/office/drawing/2014/main" id="{9C1E7C0B-2FE3-4BEB-AD90-4BBF68FE8A39}"/>
              </a:ext>
            </a:extLst>
          </p:cNvPr>
          <p:cNvSpPr>
            <a:spLocks noGrp="1"/>
          </p:cNvSpPr>
          <p:nvPr>
            <p:ph sz="quarter" idx="1"/>
          </p:nvPr>
        </p:nvSpPr>
        <p:spPr>
          <a:xfrm>
            <a:off x="457200" y="914400"/>
            <a:ext cx="8229600" cy="5486400"/>
          </a:xfrm>
        </p:spPr>
        <p:txBody>
          <a:bodyPr>
            <a:noAutofit/>
          </a:bodyPr>
          <a:lstStyle/>
          <a:p>
            <a:pPr marL="365760" indent="-256032" algn="just" eaLnBrk="1" fontAlgn="auto" hangingPunct="1">
              <a:spcAft>
                <a:spcPts val="0"/>
              </a:spcAft>
              <a:buClr>
                <a:schemeClr val="accent3"/>
              </a:buClr>
              <a:buFont typeface="Georgia"/>
              <a:buNone/>
              <a:defRPr/>
            </a:pPr>
            <a:r>
              <a:rPr lang="en-US" dirty="0"/>
              <a:t>   Electrical measuring instruments may also be classified according to the kind of quantity, kind of current, principle of operation of moving system.</a:t>
            </a:r>
          </a:p>
          <a:p>
            <a:pPr marL="365760" indent="-256032" algn="just" eaLnBrk="1" fontAlgn="auto" hangingPunct="1">
              <a:spcAft>
                <a:spcPts val="0"/>
              </a:spcAft>
              <a:buClr>
                <a:schemeClr val="accent3"/>
              </a:buClr>
              <a:buFont typeface="Georgia"/>
              <a:buNone/>
              <a:defRPr/>
            </a:pPr>
            <a:endParaRPr lang="en-US" dirty="0"/>
          </a:p>
          <a:p>
            <a:pPr marL="365760" indent="-256032" algn="just" eaLnBrk="1" fontAlgn="auto" hangingPunct="1">
              <a:spcAft>
                <a:spcPts val="0"/>
              </a:spcAft>
              <a:buClr>
                <a:schemeClr val="accent3"/>
              </a:buClr>
              <a:buFont typeface="Georgia"/>
              <a:buChar char="•"/>
              <a:defRPr/>
            </a:pPr>
            <a:r>
              <a:rPr lang="en-IN" sz="2000" b="1" dirty="0">
                <a:solidFill>
                  <a:srgbClr val="FF0000"/>
                </a:solidFill>
              </a:rPr>
              <a:t>CLASSIFICATION OF SECONDARY INSTRUMENTS:</a:t>
            </a:r>
            <a:endParaRPr lang="en-US" sz="2500" b="1" dirty="0">
              <a:solidFill>
                <a:srgbClr val="FF0000"/>
              </a:solidFill>
            </a:endParaRPr>
          </a:p>
          <a:p>
            <a:pPr marL="365760" indent="-256032" algn="just" eaLnBrk="1" fontAlgn="auto" hangingPunct="1">
              <a:spcAft>
                <a:spcPts val="0"/>
              </a:spcAft>
              <a:buClr>
                <a:schemeClr val="accent3"/>
              </a:buClr>
              <a:buFont typeface="Wingdings" panose="05000000000000000000" pitchFamily="2" charset="2"/>
              <a:buNone/>
              <a:defRPr/>
            </a:pPr>
            <a:r>
              <a:rPr lang="en-US" sz="2500" dirty="0">
                <a:solidFill>
                  <a:srgbClr val="FF0000"/>
                </a:solidFill>
              </a:rPr>
              <a:t>	</a:t>
            </a:r>
            <a:r>
              <a:rPr lang="en-US" sz="2500" dirty="0"/>
              <a:t>Secondary instruments can be classified into three types;</a:t>
            </a:r>
          </a:p>
          <a:p>
            <a:pPr marL="365760" indent="-256032" algn="just" eaLnBrk="1" fontAlgn="auto" hangingPunct="1">
              <a:spcAft>
                <a:spcPts val="0"/>
              </a:spcAft>
              <a:buClr>
                <a:schemeClr val="accent3"/>
              </a:buClr>
              <a:buFont typeface="Georgia"/>
              <a:buNone/>
              <a:defRPr/>
            </a:pPr>
            <a:r>
              <a:rPr lang="en-US" sz="2500" dirty="0"/>
              <a:t>		</a:t>
            </a:r>
            <a:r>
              <a:rPr lang="en-US" sz="2500" dirty="0" err="1"/>
              <a:t>i</a:t>
            </a:r>
            <a:r>
              <a:rPr lang="en-US" sz="2500" dirty="0"/>
              <a:t>. Indicating instruments;</a:t>
            </a:r>
          </a:p>
          <a:p>
            <a:pPr marL="365760" indent="-256032" algn="just" eaLnBrk="1" fontAlgn="auto" hangingPunct="1">
              <a:spcAft>
                <a:spcPts val="0"/>
              </a:spcAft>
              <a:buClr>
                <a:schemeClr val="accent3"/>
              </a:buClr>
              <a:buFont typeface="Georgia"/>
              <a:buNone/>
              <a:defRPr/>
            </a:pPr>
            <a:r>
              <a:rPr lang="en-US" sz="2500" dirty="0"/>
              <a:t>		ii. Recording instruments;</a:t>
            </a:r>
          </a:p>
          <a:p>
            <a:pPr marL="365760" indent="-256032" algn="just" eaLnBrk="1" fontAlgn="auto" hangingPunct="1">
              <a:spcAft>
                <a:spcPts val="0"/>
              </a:spcAft>
              <a:buClr>
                <a:schemeClr val="accent3"/>
              </a:buClr>
              <a:buFont typeface="Georgia"/>
              <a:buNone/>
              <a:defRPr/>
            </a:pPr>
            <a:r>
              <a:rPr lang="en-US" sz="2500" dirty="0"/>
              <a:t>		iii. Integrating instruments.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3">
            <a:extLst>
              <a:ext uri="{FF2B5EF4-FFF2-40B4-BE49-F238E27FC236}">
                <a16:creationId xmlns:a16="http://schemas.microsoft.com/office/drawing/2014/main" id="{F5BE2050-48A7-4E3A-8C45-630BFB2DC115}"/>
              </a:ext>
            </a:extLst>
          </p:cNvPr>
          <p:cNvSpPr txBox="1">
            <a:spLocks noChangeArrowheads="1"/>
          </p:cNvSpPr>
          <p:nvPr/>
        </p:nvSpPr>
        <p:spPr bwMode="auto">
          <a:xfrm>
            <a:off x="457200" y="762000"/>
            <a:ext cx="472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Times New Roman" panose="02020603050405020304" pitchFamily="18" charset="0"/>
                <a:cs typeface="Times New Roman" panose="02020603050405020304" pitchFamily="18" charset="0"/>
              </a:rPr>
              <a:t>3)Formation of Energy bands:</a:t>
            </a:r>
          </a:p>
        </p:txBody>
      </p:sp>
      <p:sp>
        <p:nvSpPr>
          <p:cNvPr id="58371" name="TextBox 4">
            <a:extLst>
              <a:ext uri="{FF2B5EF4-FFF2-40B4-BE49-F238E27FC236}">
                <a16:creationId xmlns:a16="http://schemas.microsoft.com/office/drawing/2014/main" id="{C8CE20CC-71A4-45D7-A80E-E00F3C82C68C}"/>
              </a:ext>
            </a:extLst>
          </p:cNvPr>
          <p:cNvSpPr txBox="1">
            <a:spLocks noChangeArrowheads="1"/>
          </p:cNvSpPr>
          <p:nvPr/>
        </p:nvSpPr>
        <p:spPr bwMode="auto">
          <a:xfrm>
            <a:off x="381000" y="1143000"/>
            <a:ext cx="8496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cs typeface="Times New Roman" panose="02020603050405020304" pitchFamily="18" charset="0"/>
              </a:rPr>
              <a:t>In a crystal where many atoms are brought together, the splitting of energy levels</a:t>
            </a:r>
          </a:p>
          <a:p>
            <a:pPr eaLnBrk="1" hangingPunct="1"/>
            <a:r>
              <a:rPr lang="en-US" altLang="en-US" sz="2000">
                <a:latin typeface="Times New Roman" panose="02020603050405020304" pitchFamily="18" charset="0"/>
                <a:cs typeface="Times New Roman" panose="02020603050405020304" pitchFamily="18" charset="0"/>
              </a:rPr>
              <a:t>results in almost continuous set of energy levels, which is called </a:t>
            </a:r>
            <a:r>
              <a:rPr lang="en-US" altLang="en-US" sz="2000" b="1">
                <a:latin typeface="Times New Roman" panose="02020603050405020304" pitchFamily="18" charset="0"/>
                <a:cs typeface="Times New Roman" panose="02020603050405020304" pitchFamily="18" charset="0"/>
              </a:rPr>
              <a:t>energy band.</a:t>
            </a:r>
          </a:p>
        </p:txBody>
      </p:sp>
      <p:sp>
        <p:nvSpPr>
          <p:cNvPr id="6" name="TextBox 5">
            <a:extLst>
              <a:ext uri="{FF2B5EF4-FFF2-40B4-BE49-F238E27FC236}">
                <a16:creationId xmlns:a16="http://schemas.microsoft.com/office/drawing/2014/main" id="{09AF1D92-9BB3-4BFE-BC8C-795F8BCA0F06}"/>
              </a:ext>
            </a:extLst>
          </p:cNvPr>
          <p:cNvSpPr txBox="1">
            <a:spLocks noRot="1" noChangeAspect="1" noMove="1" noResize="1" noEditPoints="1" noAdjustHandles="1" noChangeArrowheads="1" noChangeShapeType="1" noTextEdit="1"/>
          </p:cNvSpPr>
          <p:nvPr/>
        </p:nvSpPr>
        <p:spPr>
          <a:xfrm>
            <a:off x="1215532" y="1839218"/>
            <a:ext cx="4194668" cy="411844"/>
          </a:xfrm>
          <a:prstGeom prst="rect">
            <a:avLst/>
          </a:prstGeom>
          <a:blipFill rotWithShape="1">
            <a:blip r:embed="rId2"/>
            <a:stretch>
              <a:fillRect l="-1451" t="-4478" b="-26866"/>
            </a:stretch>
          </a:blipFill>
        </p:spPr>
        <p:txBody>
          <a:bodyPr/>
          <a:lstStyle/>
          <a:p>
            <a:pPr>
              <a:defRPr/>
            </a:pPr>
            <a:r>
              <a:rPr lang="en-US">
                <a:noFill/>
                <a:latin typeface="Arial" charset="0"/>
                <a:cs typeface="Arial" charset="0"/>
              </a:rPr>
              <a:t> </a:t>
            </a:r>
          </a:p>
        </p:txBody>
      </p:sp>
      <p:sp>
        <p:nvSpPr>
          <p:cNvPr id="58373" name="TextBox 6">
            <a:extLst>
              <a:ext uri="{FF2B5EF4-FFF2-40B4-BE49-F238E27FC236}">
                <a16:creationId xmlns:a16="http://schemas.microsoft.com/office/drawing/2014/main" id="{01DEE396-14F4-410E-B045-03BBCA4FBAE8}"/>
              </a:ext>
            </a:extLst>
          </p:cNvPr>
          <p:cNvSpPr txBox="1">
            <a:spLocks noChangeArrowheads="1"/>
          </p:cNvSpPr>
          <p:nvPr/>
        </p:nvSpPr>
        <p:spPr bwMode="auto">
          <a:xfrm>
            <a:off x="5033963" y="1849438"/>
            <a:ext cx="4049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cs typeface="Times New Roman" panose="02020603050405020304" pitchFamily="18" charset="0"/>
              </a:rPr>
              <a:t>two energy bands exists, separated by</a:t>
            </a:r>
          </a:p>
        </p:txBody>
      </p:sp>
      <p:sp>
        <p:nvSpPr>
          <p:cNvPr id="8" name="TextBox 7">
            <a:extLst>
              <a:ext uri="{FF2B5EF4-FFF2-40B4-BE49-F238E27FC236}">
                <a16:creationId xmlns:a16="http://schemas.microsoft.com/office/drawing/2014/main" id="{1F6624DB-C15D-46D4-960C-01C45197935C}"/>
              </a:ext>
            </a:extLst>
          </p:cNvPr>
          <p:cNvSpPr txBox="1">
            <a:spLocks noRot="1" noChangeAspect="1" noMove="1" noResize="1" noEditPoints="1" noAdjustHandles="1" noChangeArrowheads="1" noChangeShapeType="1" noTextEdit="1"/>
          </p:cNvSpPr>
          <p:nvPr/>
        </p:nvSpPr>
        <p:spPr>
          <a:xfrm>
            <a:off x="685800" y="2229520"/>
            <a:ext cx="8293874" cy="1323439"/>
          </a:xfrm>
          <a:prstGeom prst="rect">
            <a:avLst/>
          </a:prstGeom>
          <a:blipFill rotWithShape="1">
            <a:blip r:embed="rId3"/>
            <a:stretch>
              <a:fillRect l="-809" t="-2304" r="-662"/>
            </a:stretch>
          </a:blipFill>
        </p:spPr>
        <p:txBody>
          <a:bodyPr/>
          <a:lstStyle/>
          <a:p>
            <a:pPr>
              <a:defRPr/>
            </a:pPr>
            <a:r>
              <a:rPr lang="en-US">
                <a:noFill/>
                <a:latin typeface="Arial" charset="0"/>
                <a:cs typeface="Arial" charset="0"/>
              </a:rPr>
              <a:t> </a:t>
            </a:r>
          </a:p>
        </p:txBody>
      </p:sp>
      <p:pic>
        <p:nvPicPr>
          <p:cNvPr id="58375" name="Picture 2">
            <a:extLst>
              <a:ext uri="{FF2B5EF4-FFF2-40B4-BE49-F238E27FC236}">
                <a16:creationId xmlns:a16="http://schemas.microsoft.com/office/drawing/2014/main" id="{D3ED28C6-8D4A-42E5-BA93-E0C679D78B8D}"/>
              </a:ext>
            </a:extLst>
          </p:cNvPr>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647700" y="3276600"/>
            <a:ext cx="8191500" cy="1295400"/>
          </a:xfr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a:extLst>
              <a:ext uri="{FF2B5EF4-FFF2-40B4-BE49-F238E27FC236}">
                <a16:creationId xmlns:a16="http://schemas.microsoft.com/office/drawing/2014/main" id="{EB133845-83FD-48FE-9041-AF9D3ED88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762000"/>
            <a:ext cx="6324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Box 3">
            <a:extLst>
              <a:ext uri="{FF2B5EF4-FFF2-40B4-BE49-F238E27FC236}">
                <a16:creationId xmlns:a16="http://schemas.microsoft.com/office/drawing/2014/main" id="{CFC2247B-D75D-4B5B-9CF8-6D6B789BCC68}"/>
              </a:ext>
            </a:extLst>
          </p:cNvPr>
          <p:cNvSpPr txBox="1">
            <a:spLocks noChangeArrowheads="1"/>
          </p:cNvSpPr>
          <p:nvPr/>
        </p:nvSpPr>
        <p:spPr bwMode="auto">
          <a:xfrm>
            <a:off x="381000" y="762000"/>
            <a:ext cx="4273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Times New Roman" panose="02020603050405020304" pitchFamily="18" charset="0"/>
                <a:cs typeface="Times New Roman" panose="02020603050405020304" pitchFamily="18" charset="0"/>
              </a:rPr>
              <a:t>4)Direct and indirect band gap materials:</a:t>
            </a:r>
          </a:p>
        </p:txBody>
      </p:sp>
      <p:sp>
        <p:nvSpPr>
          <p:cNvPr id="60419" name="TextBox 4">
            <a:extLst>
              <a:ext uri="{FF2B5EF4-FFF2-40B4-BE49-F238E27FC236}">
                <a16:creationId xmlns:a16="http://schemas.microsoft.com/office/drawing/2014/main" id="{E16A8DD8-E977-4A1A-84BE-26783DF01D7F}"/>
              </a:ext>
            </a:extLst>
          </p:cNvPr>
          <p:cNvSpPr txBox="1">
            <a:spLocks noChangeArrowheads="1"/>
          </p:cNvSpPr>
          <p:nvPr/>
        </p:nvSpPr>
        <p:spPr bwMode="auto">
          <a:xfrm>
            <a:off x="479425" y="1239838"/>
            <a:ext cx="8350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cs typeface="Times New Roman" panose="02020603050405020304" pitchFamily="18" charset="0"/>
              </a:rPr>
              <a:t>The energy bands are plotted as energy versus distance. depending on the shape</a:t>
            </a:r>
          </a:p>
          <a:p>
            <a:pPr eaLnBrk="1" hangingPunct="1"/>
            <a:r>
              <a:rPr lang="en-US" altLang="en-US" sz="2000">
                <a:latin typeface="Times New Roman" panose="02020603050405020304" pitchFamily="18" charset="0"/>
                <a:cs typeface="Times New Roman" panose="02020603050405020304" pitchFamily="18" charset="0"/>
              </a:rPr>
              <a:t>of these energy bands there are to types i)Direct ii)Indirect energy band gaps.</a:t>
            </a:r>
          </a:p>
        </p:txBody>
      </p:sp>
      <p:pic>
        <p:nvPicPr>
          <p:cNvPr id="60420" name="Picture 2">
            <a:extLst>
              <a:ext uri="{FF2B5EF4-FFF2-40B4-BE49-F238E27FC236}">
                <a16:creationId xmlns:a16="http://schemas.microsoft.com/office/drawing/2014/main" id="{87438D9D-E3E8-4E39-B9A9-09988CB5F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425" y="2209800"/>
            <a:ext cx="8054975"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a:extLst>
              <a:ext uri="{FF2B5EF4-FFF2-40B4-BE49-F238E27FC236}">
                <a16:creationId xmlns:a16="http://schemas.microsoft.com/office/drawing/2014/main" id="{B45A8978-EFF1-45FD-9ABD-3F3A374BFD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85800"/>
            <a:ext cx="8001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3">
            <a:extLst>
              <a:ext uri="{FF2B5EF4-FFF2-40B4-BE49-F238E27FC236}">
                <a16:creationId xmlns:a16="http://schemas.microsoft.com/office/drawing/2014/main" id="{76440E38-8806-46BA-BEAD-4B7AD09B4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735263"/>
            <a:ext cx="8153400"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TextBox 3">
            <a:extLst>
              <a:ext uri="{FF2B5EF4-FFF2-40B4-BE49-F238E27FC236}">
                <a16:creationId xmlns:a16="http://schemas.microsoft.com/office/drawing/2014/main" id="{651B7D2B-57F1-44ED-B6A9-1F1F9999BA10}"/>
              </a:ext>
            </a:extLst>
          </p:cNvPr>
          <p:cNvSpPr txBox="1">
            <a:spLocks noChangeArrowheads="1"/>
          </p:cNvSpPr>
          <p:nvPr/>
        </p:nvSpPr>
        <p:spPr bwMode="auto">
          <a:xfrm>
            <a:off x="685800" y="4343400"/>
            <a:ext cx="48402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Times New Roman" panose="02020603050405020304" pitchFamily="18" charset="0"/>
                <a:cs typeface="Times New Roman" panose="02020603050405020304" pitchFamily="18" charset="0"/>
              </a:rPr>
              <a:t>5)Energy band model of a semi conductor:</a:t>
            </a:r>
          </a:p>
        </p:txBody>
      </p:sp>
      <p:sp>
        <p:nvSpPr>
          <p:cNvPr id="61445" name="TextBox 4">
            <a:extLst>
              <a:ext uri="{FF2B5EF4-FFF2-40B4-BE49-F238E27FC236}">
                <a16:creationId xmlns:a16="http://schemas.microsoft.com/office/drawing/2014/main" id="{DF77C71B-EE6A-4E6E-BD09-CDB0B2C02AE9}"/>
              </a:ext>
            </a:extLst>
          </p:cNvPr>
          <p:cNvSpPr txBox="1">
            <a:spLocks noChangeArrowheads="1"/>
          </p:cNvSpPr>
          <p:nvPr/>
        </p:nvSpPr>
        <p:spPr bwMode="auto">
          <a:xfrm>
            <a:off x="469900" y="4740275"/>
            <a:ext cx="84455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000">
                <a:latin typeface="Times New Roman" panose="02020603050405020304" pitchFamily="18" charset="0"/>
                <a:cs typeface="Times New Roman" panose="02020603050405020304" pitchFamily="18" charset="0"/>
              </a:rPr>
              <a:t>An ideal semi conductor with no lattice defects and no impurity is known as </a:t>
            </a:r>
          </a:p>
          <a:p>
            <a:pPr algn="just" eaLnBrk="1" hangingPunct="1"/>
            <a:r>
              <a:rPr lang="en-US" altLang="en-US" sz="2000">
                <a:latin typeface="Times New Roman" panose="02020603050405020304" pitchFamily="18" charset="0"/>
                <a:cs typeface="Times New Roman" panose="02020603050405020304" pitchFamily="18" charset="0"/>
              </a:rPr>
              <a:t>intrinsic semi conductor. At 0 K, all allowable energy states in the valance band </a:t>
            </a:r>
          </a:p>
          <a:p>
            <a:pPr algn="just" eaLnBrk="1" hangingPunct="1"/>
            <a:r>
              <a:rPr lang="en-US" altLang="en-US" sz="2000">
                <a:latin typeface="Times New Roman" panose="02020603050405020304" pitchFamily="18" charset="0"/>
                <a:cs typeface="Times New Roman" panose="02020603050405020304" pitchFamily="18" charset="0"/>
              </a:rPr>
              <a:t>are filled with electrons and no allowable energy state in conduction band is</a:t>
            </a:r>
          </a:p>
          <a:p>
            <a:pPr algn="just" eaLnBrk="1" hangingPunct="1"/>
            <a:r>
              <a:rPr lang="en-US" altLang="en-US" sz="2000">
                <a:latin typeface="Times New Roman" panose="02020603050405020304" pitchFamily="18" charset="0"/>
                <a:cs typeface="Times New Roman" panose="02020603050405020304" pitchFamily="18" charset="0"/>
              </a:rPr>
              <a:t>occupied. Hence no conduction takes place.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Box 3">
            <a:extLst>
              <a:ext uri="{FF2B5EF4-FFF2-40B4-BE49-F238E27FC236}">
                <a16:creationId xmlns:a16="http://schemas.microsoft.com/office/drawing/2014/main" id="{7B793A5A-BA09-4CA5-9D3E-16A3C3FF939B}"/>
              </a:ext>
            </a:extLst>
          </p:cNvPr>
          <p:cNvSpPr txBox="1">
            <a:spLocks noChangeArrowheads="1"/>
          </p:cNvSpPr>
          <p:nvPr/>
        </p:nvSpPr>
        <p:spPr bwMode="auto">
          <a:xfrm>
            <a:off x="303213" y="685800"/>
            <a:ext cx="872172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000">
                <a:latin typeface="Times New Roman" panose="02020603050405020304" pitchFamily="18" charset="0"/>
                <a:cs typeface="Times New Roman" panose="02020603050405020304" pitchFamily="18" charset="0"/>
              </a:rPr>
              <a:t>          Now as the temperature increases , some of the covalent bonds are broken</a:t>
            </a:r>
          </a:p>
          <a:p>
            <a:pPr algn="just" eaLnBrk="1" hangingPunct="1"/>
            <a:r>
              <a:rPr lang="en-US" altLang="en-US" sz="2000">
                <a:latin typeface="Times New Roman" panose="02020603050405020304" pitchFamily="18" charset="0"/>
                <a:cs typeface="Times New Roman" panose="02020603050405020304" pitchFamily="18" charset="0"/>
              </a:rPr>
              <a:t> and electrons become free. In these process thermally excited electrons get enough </a:t>
            </a:r>
          </a:p>
          <a:p>
            <a:pPr algn="just" eaLnBrk="1" hangingPunct="1"/>
            <a:r>
              <a:rPr lang="en-US" altLang="en-US" sz="2000">
                <a:latin typeface="Times New Roman" panose="02020603050405020304" pitchFamily="18" charset="0"/>
                <a:cs typeface="Times New Roman" panose="02020603050405020304" pitchFamily="18" charset="0"/>
              </a:rPr>
              <a:t>Energy to jump to conduction band. the excited electron leaves behind a vacant</a:t>
            </a:r>
          </a:p>
          <a:p>
            <a:pPr algn="just" eaLnBrk="1" hangingPunct="1"/>
            <a:r>
              <a:rPr lang="en-US" altLang="en-US" sz="2000">
                <a:latin typeface="Times New Roman" panose="02020603050405020304" pitchFamily="18" charset="0"/>
                <a:cs typeface="Times New Roman" panose="02020603050405020304" pitchFamily="18" charset="0"/>
              </a:rPr>
              <a:t>Space(hole), which is filled by another electron. The excited electron in conduction </a:t>
            </a:r>
          </a:p>
          <a:p>
            <a:pPr algn="just" eaLnBrk="1" hangingPunct="1"/>
            <a:r>
              <a:rPr lang="en-US" altLang="en-US" sz="2000">
                <a:latin typeface="Times New Roman" panose="02020603050405020304" pitchFamily="18" charset="0"/>
                <a:cs typeface="Times New Roman" panose="02020603050405020304" pitchFamily="18" charset="0"/>
              </a:rPr>
              <a:t>band and corresponding hole in valance band is known as electron hole pair(EHP).</a:t>
            </a:r>
          </a:p>
        </p:txBody>
      </p:sp>
      <p:pic>
        <p:nvPicPr>
          <p:cNvPr id="62467" name="Picture 2">
            <a:extLst>
              <a:ext uri="{FF2B5EF4-FFF2-40B4-BE49-F238E27FC236}">
                <a16:creationId xmlns:a16="http://schemas.microsoft.com/office/drawing/2014/main" id="{1697C009-267E-411D-9328-4B32F0BDE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450" y="2438400"/>
            <a:ext cx="61912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a:extLst>
              <a:ext uri="{FF2B5EF4-FFF2-40B4-BE49-F238E27FC236}">
                <a16:creationId xmlns:a16="http://schemas.microsoft.com/office/drawing/2014/main" id="{798E2EDE-3B39-40AE-B216-9772261EE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904875"/>
            <a:ext cx="7734300"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3">
            <a:extLst>
              <a:ext uri="{FF2B5EF4-FFF2-40B4-BE49-F238E27FC236}">
                <a16:creationId xmlns:a16="http://schemas.microsoft.com/office/drawing/2014/main" id="{8F185911-D6B8-4022-B604-9F45F93B8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6000750"/>
            <a:ext cx="57245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5">
            <a:extLst>
              <a:ext uri="{FF2B5EF4-FFF2-40B4-BE49-F238E27FC236}">
                <a16:creationId xmlns:a16="http://schemas.microsoft.com/office/drawing/2014/main" id="{E32EB970-8CEF-4573-A90E-77DA5F3CABBB}"/>
              </a:ext>
            </a:extLst>
          </p:cNvPr>
          <p:cNvSpPr txBox="1">
            <a:spLocks noChangeArrowheads="1"/>
          </p:cNvSpPr>
          <p:nvPr/>
        </p:nvSpPr>
        <p:spPr bwMode="auto">
          <a:xfrm>
            <a:off x="152400" y="304800"/>
            <a:ext cx="868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FF0000"/>
                </a:solidFill>
                <a:latin typeface="Times New Roman" panose="02020603050405020304" pitchFamily="18" charset="0"/>
                <a:cs typeface="Times New Roman" panose="02020603050405020304" pitchFamily="18" charset="0"/>
              </a:rPr>
              <a:t>SOLAR CELL CHARACTERISTICS</a:t>
            </a:r>
            <a:r>
              <a:rPr lang="en-US" altLang="en-US" b="1">
                <a:solidFill>
                  <a:srgbClr val="FF0000"/>
                </a:solidFill>
                <a:sym typeface="Wingdings" panose="05000000000000000000" pitchFamily="2" charset="2"/>
              </a:rPr>
              <a:t>: (I-V Characteristics)</a:t>
            </a:r>
            <a:endParaRPr lang="en-US" altLang="en-US" b="1">
              <a:solidFill>
                <a:srgbClr val="FF0000"/>
              </a:solidFill>
            </a:endParaRPr>
          </a:p>
        </p:txBody>
      </p:sp>
      <p:pic>
        <p:nvPicPr>
          <p:cNvPr id="64515" name="Picture 2">
            <a:extLst>
              <a:ext uri="{FF2B5EF4-FFF2-40B4-BE49-F238E27FC236}">
                <a16:creationId xmlns:a16="http://schemas.microsoft.com/office/drawing/2014/main" id="{677BCF40-AE8F-4215-AB3A-C9A23C6DD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0"/>
            <a:ext cx="86106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4">
            <a:extLst>
              <a:ext uri="{FF2B5EF4-FFF2-40B4-BE49-F238E27FC236}">
                <a16:creationId xmlns:a16="http://schemas.microsoft.com/office/drawing/2014/main" id="{7D3ECCB3-DCD2-40CB-A33B-87346A1CA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953000"/>
            <a:ext cx="8534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a:extLst>
              <a:ext uri="{FF2B5EF4-FFF2-40B4-BE49-F238E27FC236}">
                <a16:creationId xmlns:a16="http://schemas.microsoft.com/office/drawing/2014/main" id="{EF7D77F1-AF33-4A83-ADAA-1EEA6A4B3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81000"/>
            <a:ext cx="32956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39" name="Picture 4">
            <a:extLst>
              <a:ext uri="{FF2B5EF4-FFF2-40B4-BE49-F238E27FC236}">
                <a16:creationId xmlns:a16="http://schemas.microsoft.com/office/drawing/2014/main" id="{17EBCD7F-4C5A-49FA-9CCD-6A73C869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133600"/>
            <a:ext cx="8789988" cy="322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a:extLst>
              <a:ext uri="{FF2B5EF4-FFF2-40B4-BE49-F238E27FC236}">
                <a16:creationId xmlns:a16="http://schemas.microsoft.com/office/drawing/2014/main" id="{3B35DB07-D250-4F99-9E3D-69A0DDB33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76200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Picture 3">
            <a:extLst>
              <a:ext uri="{FF2B5EF4-FFF2-40B4-BE49-F238E27FC236}">
                <a16:creationId xmlns:a16="http://schemas.microsoft.com/office/drawing/2014/main" id="{F8651D4F-E9D7-4624-9693-240A3DF7E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572000"/>
            <a:ext cx="8686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a:extLst>
              <a:ext uri="{FF2B5EF4-FFF2-40B4-BE49-F238E27FC236}">
                <a16:creationId xmlns:a16="http://schemas.microsoft.com/office/drawing/2014/main" id="{2AAC7490-E5FE-4268-BB53-6DA12C8C1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533400"/>
            <a:ext cx="876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7" name="Picture 3">
            <a:extLst>
              <a:ext uri="{FF2B5EF4-FFF2-40B4-BE49-F238E27FC236}">
                <a16:creationId xmlns:a16="http://schemas.microsoft.com/office/drawing/2014/main" id="{E97B6580-E566-4523-978A-731758679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62125"/>
            <a:ext cx="34194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Picture 4">
            <a:extLst>
              <a:ext uri="{FF2B5EF4-FFF2-40B4-BE49-F238E27FC236}">
                <a16:creationId xmlns:a16="http://schemas.microsoft.com/office/drawing/2014/main" id="{E5250D79-EF38-472E-B4F4-76E9CF19B9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100263"/>
            <a:ext cx="8415338" cy="384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6">
            <a:extLst>
              <a:ext uri="{FF2B5EF4-FFF2-40B4-BE49-F238E27FC236}">
                <a16:creationId xmlns:a16="http://schemas.microsoft.com/office/drawing/2014/main" id="{FA9E7425-D3A1-4EAF-9A5A-DFE852DAA6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5943600"/>
            <a:ext cx="61531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165BB-4271-47CD-8DDF-48CA4F66A251}"/>
              </a:ext>
            </a:extLst>
          </p:cNvPr>
          <p:cNvSpPr>
            <a:spLocks noGrp="1"/>
          </p:cNvSpPr>
          <p:nvPr>
            <p:ph type="title"/>
          </p:nvPr>
        </p:nvSpPr>
        <p:spPr>
          <a:xfrm>
            <a:off x="381000" y="228600"/>
            <a:ext cx="8229600" cy="533400"/>
          </a:xfrm>
        </p:spPr>
        <p:txBody>
          <a:bodyPr/>
          <a:lstStyle/>
          <a:p>
            <a:pPr eaLnBrk="1" fontAlgn="auto" hangingPunct="1">
              <a:spcAft>
                <a:spcPts val="0"/>
              </a:spcAft>
              <a:defRPr/>
            </a:pPr>
            <a:r>
              <a:rPr lang="en-US" sz="2400" u="sng" dirty="0">
                <a:solidFill>
                  <a:srgbClr val="FF0000"/>
                </a:solidFill>
              </a:rPr>
              <a:t>CLASSIFICATION OF SECONDARY INSTRUMENTS</a:t>
            </a:r>
          </a:p>
        </p:txBody>
      </p:sp>
      <p:sp>
        <p:nvSpPr>
          <p:cNvPr id="3" name="Content Placeholder 2">
            <a:extLst>
              <a:ext uri="{FF2B5EF4-FFF2-40B4-BE49-F238E27FC236}">
                <a16:creationId xmlns:a16="http://schemas.microsoft.com/office/drawing/2014/main" id="{CB8C9360-3DF7-4562-99B3-012B4BA72E55}"/>
              </a:ext>
            </a:extLst>
          </p:cNvPr>
          <p:cNvSpPr>
            <a:spLocks noGrp="1"/>
          </p:cNvSpPr>
          <p:nvPr>
            <p:ph sz="quarter" idx="1"/>
          </p:nvPr>
        </p:nvSpPr>
        <p:spPr>
          <a:xfrm>
            <a:off x="457200" y="1143000"/>
            <a:ext cx="8229600" cy="5257800"/>
          </a:xfrm>
        </p:spPr>
        <p:txBody>
          <a:bodyPr>
            <a:noAutofit/>
          </a:bodyPr>
          <a:lstStyle/>
          <a:p>
            <a:pPr marL="365760" indent="-256032" algn="just" eaLnBrk="1" fontAlgn="auto" hangingPunct="1">
              <a:spcAft>
                <a:spcPts val="0"/>
              </a:spcAft>
              <a:buClr>
                <a:schemeClr val="accent3"/>
              </a:buClr>
              <a:buFontTx/>
              <a:buChar char="-"/>
              <a:defRPr/>
            </a:pPr>
            <a:r>
              <a:rPr lang="en-US" sz="2500" dirty="0">
                <a:solidFill>
                  <a:srgbClr val="FF0000"/>
                </a:solidFill>
              </a:rPr>
              <a:t>Indicating Instruments:</a:t>
            </a:r>
          </a:p>
          <a:p>
            <a:pPr marL="365760" indent="-256032" algn="just" eaLnBrk="1" fontAlgn="auto" hangingPunct="1">
              <a:spcAft>
                <a:spcPts val="0"/>
              </a:spcAft>
              <a:buClr>
                <a:schemeClr val="accent3"/>
              </a:buClr>
              <a:buFont typeface="Georgia"/>
              <a:buNone/>
              <a:defRPr/>
            </a:pPr>
            <a:r>
              <a:rPr lang="en-US" sz="2500" dirty="0">
                <a:solidFill>
                  <a:srgbClr val="FF0000"/>
                </a:solidFill>
              </a:rPr>
              <a:t>		</a:t>
            </a:r>
            <a:r>
              <a:rPr lang="en-US" sz="2500" dirty="0"/>
              <a:t>It indicate the magnitude of an electrical quantity at the time when it is being measured. The indications are given by a pointer moving over a graduated dial.</a:t>
            </a:r>
          </a:p>
        </p:txBody>
      </p:sp>
      <p:pic>
        <p:nvPicPr>
          <p:cNvPr id="13316" name="Picture 3" descr="panel.GIF">
            <a:extLst>
              <a:ext uri="{FF2B5EF4-FFF2-40B4-BE49-F238E27FC236}">
                <a16:creationId xmlns:a16="http://schemas.microsoft.com/office/drawing/2014/main" id="{D90AEE66-61BD-4B92-9ED5-612A26DD5A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429000"/>
            <a:ext cx="4114800" cy="297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B2F88AB2-43E0-4768-8797-79AEA04C2B86}"/>
              </a:ext>
            </a:extLst>
          </p:cNvPr>
          <p:cNvSpPr txBox="1"/>
          <p:nvPr/>
        </p:nvSpPr>
        <p:spPr>
          <a:xfrm>
            <a:off x="914400" y="3733800"/>
            <a:ext cx="3429000" cy="1216025"/>
          </a:xfrm>
          <a:prstGeom prst="rect">
            <a:avLst/>
          </a:prstGeom>
          <a:noFill/>
        </p:spPr>
        <p:txBody>
          <a:bodyPr>
            <a:spAutoFit/>
          </a:bodyPr>
          <a:lstStyle/>
          <a:p>
            <a:pPr>
              <a:defRPr/>
            </a:pPr>
            <a:r>
              <a:rPr lang="en-IN" sz="2400" dirty="0">
                <a:latin typeface="+mj-lt"/>
                <a:cs typeface="Arial" charset="0"/>
              </a:rPr>
              <a:t>Ex: </a:t>
            </a:r>
            <a:r>
              <a:rPr lang="en-IN" sz="2500" dirty="0">
                <a:latin typeface="+mj-lt"/>
                <a:cs typeface="+mn-cs"/>
              </a:rPr>
              <a:t>1)Volt</a:t>
            </a:r>
            <a:r>
              <a:rPr lang="en-IN" sz="2400" dirty="0">
                <a:latin typeface="+mj-lt"/>
                <a:cs typeface="Arial" charset="0"/>
              </a:rPr>
              <a:t> meter</a:t>
            </a:r>
          </a:p>
          <a:p>
            <a:pPr>
              <a:defRPr/>
            </a:pPr>
            <a:r>
              <a:rPr lang="en-IN" sz="2400" dirty="0">
                <a:latin typeface="+mj-lt"/>
                <a:cs typeface="Arial" charset="0"/>
              </a:rPr>
              <a:t>       2)Ammeter</a:t>
            </a:r>
          </a:p>
          <a:p>
            <a:pPr>
              <a:defRPr/>
            </a:pPr>
            <a:r>
              <a:rPr lang="en-IN" sz="2400" dirty="0">
                <a:latin typeface="+mj-lt"/>
                <a:cs typeface="Arial" charset="0"/>
              </a:rPr>
              <a:t>       3)Watt meter</a:t>
            </a:r>
            <a:endParaRPr lang="en-US" sz="2400" dirty="0">
              <a:latin typeface="+mj-lt"/>
              <a:cs typeface="Arial"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3">
            <a:extLst>
              <a:ext uri="{FF2B5EF4-FFF2-40B4-BE49-F238E27FC236}">
                <a16:creationId xmlns:a16="http://schemas.microsoft.com/office/drawing/2014/main" id="{532E3659-D29B-4D8D-B818-47BBA0A54A78}"/>
              </a:ext>
            </a:extLst>
          </p:cNvPr>
          <p:cNvSpPr txBox="1">
            <a:spLocks noChangeArrowheads="1"/>
          </p:cNvSpPr>
          <p:nvPr/>
        </p:nvSpPr>
        <p:spPr bwMode="auto">
          <a:xfrm>
            <a:off x="228600" y="533400"/>
            <a:ext cx="85248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cs typeface="Times New Roman" panose="02020603050405020304" pitchFamily="18" charset="0"/>
              </a:rPr>
              <a:t>    Fill factor is the ratio of peak power to the product of open circuit voltage and short circuit current. FF indicates the quality of the cell. Fill factor is also known</a:t>
            </a:r>
          </a:p>
          <a:p>
            <a:pPr eaLnBrk="1" hangingPunct="1"/>
            <a:r>
              <a:rPr lang="en-US" altLang="en-US" sz="2000">
                <a:latin typeface="Times New Roman" panose="02020603050405020304" pitchFamily="18" charset="0"/>
                <a:cs typeface="Times New Roman" panose="02020603050405020304" pitchFamily="18" charset="0"/>
              </a:rPr>
              <a:t>as curve factor. </a:t>
            </a:r>
          </a:p>
          <a:p>
            <a:pPr eaLnBrk="1" hangingPunct="1"/>
            <a:endParaRPr lang="en-US" altLang="en-US" sz="2000">
              <a:latin typeface="Times New Roman" panose="02020603050405020304" pitchFamily="18" charset="0"/>
              <a:cs typeface="Times New Roman" panose="02020603050405020304" pitchFamily="18" charset="0"/>
            </a:endParaRPr>
          </a:p>
        </p:txBody>
      </p:sp>
      <p:sp>
        <p:nvSpPr>
          <p:cNvPr id="68611" name="TextBox 4">
            <a:extLst>
              <a:ext uri="{FF2B5EF4-FFF2-40B4-BE49-F238E27FC236}">
                <a16:creationId xmlns:a16="http://schemas.microsoft.com/office/drawing/2014/main" id="{5D9B04CF-28FC-41B9-901A-FD4CC74CAB3A}"/>
              </a:ext>
            </a:extLst>
          </p:cNvPr>
          <p:cNvSpPr txBox="1">
            <a:spLocks noChangeArrowheads="1"/>
          </p:cNvSpPr>
          <p:nvPr/>
        </p:nvSpPr>
        <p:spPr bwMode="auto">
          <a:xfrm>
            <a:off x="381000" y="2133600"/>
            <a:ext cx="84407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cs typeface="Times New Roman" panose="02020603050405020304" pitchFamily="18" charset="0"/>
              </a:rPr>
              <a:t>Ideal cell has its value of unity .but commercial silicon cell is in the range of 0.5</a:t>
            </a:r>
          </a:p>
          <a:p>
            <a:pPr eaLnBrk="1" hangingPunct="1"/>
            <a:r>
              <a:rPr lang="en-US" altLang="en-US" sz="2000">
                <a:latin typeface="Times New Roman" panose="02020603050405020304" pitchFamily="18" charset="0"/>
                <a:cs typeface="Times New Roman" panose="02020603050405020304" pitchFamily="18" charset="0"/>
              </a:rPr>
              <a:t>to 0.83.</a:t>
            </a:r>
          </a:p>
        </p:txBody>
      </p:sp>
      <p:sp>
        <p:nvSpPr>
          <p:cNvPr id="68612" name="TextBox 10">
            <a:extLst>
              <a:ext uri="{FF2B5EF4-FFF2-40B4-BE49-F238E27FC236}">
                <a16:creationId xmlns:a16="http://schemas.microsoft.com/office/drawing/2014/main" id="{EF12EB3D-23C9-4FE2-9F20-6CDD5607A138}"/>
              </a:ext>
            </a:extLst>
          </p:cNvPr>
          <p:cNvSpPr txBox="1">
            <a:spLocks noChangeArrowheads="1"/>
          </p:cNvSpPr>
          <p:nvPr/>
        </p:nvSpPr>
        <p:spPr bwMode="auto">
          <a:xfrm>
            <a:off x="304800" y="152400"/>
            <a:ext cx="3352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b="1"/>
              <a:t>FILL FACTOR(FF):</a:t>
            </a:r>
            <a:endParaRPr lang="en-US" altLang="en-US" b="1"/>
          </a:p>
        </p:txBody>
      </p:sp>
      <p:sp>
        <p:nvSpPr>
          <p:cNvPr id="68613" name="Rectangle 12">
            <a:extLst>
              <a:ext uri="{FF2B5EF4-FFF2-40B4-BE49-F238E27FC236}">
                <a16:creationId xmlns:a16="http://schemas.microsoft.com/office/drawing/2014/main" id="{9B095C9B-05AD-4D8C-BCBE-D27DA79E343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68614" name="Rectangle 15">
            <a:extLst>
              <a:ext uri="{FF2B5EF4-FFF2-40B4-BE49-F238E27FC236}">
                <a16:creationId xmlns:a16="http://schemas.microsoft.com/office/drawing/2014/main" id="{3D6E6146-3503-4CDD-AF1B-28EC5D20E35E}"/>
              </a:ext>
            </a:extLst>
          </p:cNvPr>
          <p:cNvSpPr>
            <a:spLocks noChangeArrowheads="1"/>
          </p:cNvSpPr>
          <p:nvPr/>
        </p:nvSpPr>
        <p:spPr bwMode="auto">
          <a:xfrm>
            <a:off x="0" y="0"/>
            <a:ext cx="263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latin typeface="Bookman Old Style" panose="02050604050505020204" pitchFamily="18" charset="0"/>
                <a:cs typeface="Times New Roman" panose="02020603050405020304" pitchFamily="18" charset="0"/>
              </a:rPr>
              <a:t> </a:t>
            </a:r>
            <a:endParaRPr lang="en-US" altLang="en-US"/>
          </a:p>
        </p:txBody>
      </p:sp>
      <p:sp>
        <p:nvSpPr>
          <p:cNvPr id="68615" name="Rectangle 16">
            <a:extLst>
              <a:ext uri="{FF2B5EF4-FFF2-40B4-BE49-F238E27FC236}">
                <a16:creationId xmlns:a16="http://schemas.microsoft.com/office/drawing/2014/main" id="{D744A199-12C7-451D-8B94-FCF0A817FE70}"/>
              </a:ext>
            </a:extLst>
          </p:cNvPr>
          <p:cNvSpPr>
            <a:spLocks noChangeArrowheads="1"/>
          </p:cNvSpPr>
          <p:nvPr/>
        </p:nvSpPr>
        <p:spPr bwMode="auto">
          <a:xfrm>
            <a:off x="0" y="923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latin typeface="Bookman Old Style" panose="02050604050505020204" pitchFamily="18" charset="0"/>
                <a:cs typeface="Times New Roman" panose="02020603050405020304" pitchFamily="18" charset="0"/>
              </a:rPr>
              <a:t> =</a:t>
            </a:r>
            <a:endParaRPr lang="en-US" altLang="en-US"/>
          </a:p>
        </p:txBody>
      </p:sp>
      <p:sp>
        <p:nvSpPr>
          <p:cNvPr id="68616" name="Rectangle 17">
            <a:extLst>
              <a:ext uri="{FF2B5EF4-FFF2-40B4-BE49-F238E27FC236}">
                <a16:creationId xmlns:a16="http://schemas.microsoft.com/office/drawing/2014/main" id="{2734E247-0593-42B5-8770-D4BEBB2EB1F9}"/>
              </a:ext>
            </a:extLst>
          </p:cNvPr>
          <p:cNvSpPr>
            <a:spLocks noChangeArrowheads="1"/>
          </p:cNvSpPr>
          <p:nvPr/>
        </p:nvSpPr>
        <p:spPr bwMode="auto">
          <a:xfrm>
            <a:off x="0" y="1390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sp>
        <p:nvSpPr>
          <p:cNvPr id="68617" name="Rectangle 21">
            <a:extLst>
              <a:ext uri="{FF2B5EF4-FFF2-40B4-BE49-F238E27FC236}">
                <a16:creationId xmlns:a16="http://schemas.microsoft.com/office/drawing/2014/main" id="{A135581D-B4F5-4022-882E-F473F52253D6}"/>
              </a:ext>
            </a:extLst>
          </p:cNvPr>
          <p:cNvSpPr>
            <a:spLocks noChangeArrowheads="1"/>
          </p:cNvSpPr>
          <p:nvPr/>
        </p:nvSpPr>
        <p:spPr bwMode="auto">
          <a:xfrm>
            <a:off x="3581400" y="1524000"/>
            <a:ext cx="636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Bookman Old Style" panose="02050604050505020204" pitchFamily="18" charset="0"/>
                <a:cs typeface="Times New Roman" panose="02020603050405020304" pitchFamily="18" charset="0"/>
              </a:rPr>
              <a:t>FF=</a:t>
            </a:r>
            <a:endParaRPr lang="en-US" altLang="en-US"/>
          </a:p>
        </p:txBody>
      </p:sp>
      <p:pic>
        <p:nvPicPr>
          <p:cNvPr id="68618" name="Picture 20" descr="C:\Users\lenovo\Desktop\Untitled.jpg">
            <a:extLst>
              <a:ext uri="{FF2B5EF4-FFF2-40B4-BE49-F238E27FC236}">
                <a16:creationId xmlns:a16="http://schemas.microsoft.com/office/drawing/2014/main" id="{06E82906-10E4-4C81-BE08-FA781F575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819400"/>
            <a:ext cx="8382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9" name="Picture 15">
            <a:extLst>
              <a:ext uri="{FF2B5EF4-FFF2-40B4-BE49-F238E27FC236}">
                <a16:creationId xmlns:a16="http://schemas.microsoft.com/office/drawing/2014/main" id="{991D2042-1F83-4A63-8685-B740D5457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295400"/>
            <a:ext cx="2362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20" name="Picture 16" descr="C:\Users\lenovo\Desktop\Untitled.jpg">
            <a:extLst>
              <a:ext uri="{FF2B5EF4-FFF2-40B4-BE49-F238E27FC236}">
                <a16:creationId xmlns:a16="http://schemas.microsoft.com/office/drawing/2014/main" id="{701D9AE1-06D7-4AD4-908A-0D283102E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505200"/>
            <a:ext cx="2438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C:\Users\lenovo\Desktop\Untitled.jpg">
            <a:extLst>
              <a:ext uri="{FF2B5EF4-FFF2-40B4-BE49-F238E27FC236}">
                <a16:creationId xmlns:a16="http://schemas.microsoft.com/office/drawing/2014/main" id="{DFD1FCEA-5348-48C8-95D2-3462953B4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8077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5" name="Picture 3" descr="C:\Users\lenovo\Desktop\Untitled.jpg">
            <a:extLst>
              <a:ext uri="{FF2B5EF4-FFF2-40B4-BE49-F238E27FC236}">
                <a16:creationId xmlns:a16="http://schemas.microsoft.com/office/drawing/2014/main" id="{D7C262B2-4E7D-43B0-9797-076D49908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276600"/>
            <a:ext cx="8001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9" descr="C:\Users\lenovo\Desktop\Untitled.jpg">
            <a:extLst>
              <a:ext uri="{FF2B5EF4-FFF2-40B4-BE49-F238E27FC236}">
                <a16:creationId xmlns:a16="http://schemas.microsoft.com/office/drawing/2014/main" id="{73FCC5E2-B955-4B91-9DC7-D862F2A26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8382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Picture 2">
            <a:extLst>
              <a:ext uri="{FF2B5EF4-FFF2-40B4-BE49-F238E27FC236}">
                <a16:creationId xmlns:a16="http://schemas.microsoft.com/office/drawing/2014/main" id="{FC813A5A-E0D7-429D-A827-7EF4A3FB8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429000"/>
            <a:ext cx="586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4">
            <a:extLst>
              <a:ext uri="{FF2B5EF4-FFF2-40B4-BE49-F238E27FC236}">
                <a16:creationId xmlns:a16="http://schemas.microsoft.com/office/drawing/2014/main" id="{1EF25F52-25E9-447A-AD39-AC61AB662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828800"/>
            <a:ext cx="8534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Picture 9">
            <a:extLst>
              <a:ext uri="{FF2B5EF4-FFF2-40B4-BE49-F238E27FC236}">
                <a16:creationId xmlns:a16="http://schemas.microsoft.com/office/drawing/2014/main" id="{06F4D26C-2305-4307-B30E-5B7808474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33400"/>
            <a:ext cx="8610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4" name="TextBox 7">
            <a:extLst>
              <a:ext uri="{FF2B5EF4-FFF2-40B4-BE49-F238E27FC236}">
                <a16:creationId xmlns:a16="http://schemas.microsoft.com/office/drawing/2014/main" id="{1783863C-AAC3-47ED-B9F5-F59B76E19490}"/>
              </a:ext>
            </a:extLst>
          </p:cNvPr>
          <p:cNvSpPr txBox="1">
            <a:spLocks noChangeArrowheads="1"/>
          </p:cNvSpPr>
          <p:nvPr/>
        </p:nvSpPr>
        <p:spPr bwMode="auto">
          <a:xfrm>
            <a:off x="152400" y="0"/>
            <a:ext cx="5715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FF0000"/>
                </a:solidFill>
                <a:latin typeface="Times New Roman" panose="02020603050405020304" pitchFamily="18" charset="0"/>
                <a:cs typeface="Times New Roman" panose="02020603050405020304" pitchFamily="18" charset="0"/>
              </a:rPr>
              <a:t>SOLAR CELL CLASSIFICATION</a:t>
            </a:r>
            <a:r>
              <a:rPr lang="en-US" altLang="en-US" b="1">
                <a:solidFill>
                  <a:srgbClr val="FF0000"/>
                </a:solidFill>
              </a:rPr>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Box 1">
            <a:extLst>
              <a:ext uri="{FF2B5EF4-FFF2-40B4-BE49-F238E27FC236}">
                <a16:creationId xmlns:a16="http://schemas.microsoft.com/office/drawing/2014/main" id="{94ED742F-2FE3-4D0B-9FE8-7D2BC86E7D10}"/>
              </a:ext>
            </a:extLst>
          </p:cNvPr>
          <p:cNvSpPr txBox="1">
            <a:spLocks noChangeArrowheads="1"/>
          </p:cNvSpPr>
          <p:nvPr/>
        </p:nvSpPr>
        <p:spPr bwMode="auto">
          <a:xfrm>
            <a:off x="381000" y="561975"/>
            <a:ext cx="5095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Times New Roman" panose="02020603050405020304" pitchFamily="18" charset="0"/>
                <a:cs typeface="Times New Roman" panose="02020603050405020304" pitchFamily="18" charset="0"/>
              </a:rPr>
              <a:t>i)On the basis of thickness of active material:</a:t>
            </a:r>
          </a:p>
        </p:txBody>
      </p:sp>
      <p:pic>
        <p:nvPicPr>
          <p:cNvPr id="72707" name="Picture 4">
            <a:extLst>
              <a:ext uri="{FF2B5EF4-FFF2-40B4-BE49-F238E27FC236}">
                <a16:creationId xmlns:a16="http://schemas.microsoft.com/office/drawing/2014/main" id="{E9646C36-AEE8-4FB9-8CC3-8A372E4F2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638" y="949325"/>
            <a:ext cx="8458200"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8" name="TextBox 5">
            <a:extLst>
              <a:ext uri="{FF2B5EF4-FFF2-40B4-BE49-F238E27FC236}">
                <a16:creationId xmlns:a16="http://schemas.microsoft.com/office/drawing/2014/main" id="{97113350-24F2-4BF8-AFA5-4F5D7A96C72D}"/>
              </a:ext>
            </a:extLst>
          </p:cNvPr>
          <p:cNvSpPr txBox="1">
            <a:spLocks noChangeArrowheads="1"/>
          </p:cNvSpPr>
          <p:nvPr/>
        </p:nvSpPr>
        <p:spPr bwMode="auto">
          <a:xfrm>
            <a:off x="493713" y="2759075"/>
            <a:ext cx="421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Times New Roman" panose="02020603050405020304" pitchFamily="18" charset="0"/>
                <a:cs typeface="Times New Roman" panose="02020603050405020304" pitchFamily="18" charset="0"/>
              </a:rPr>
              <a:t>ii)On the basis of Junction structure:</a:t>
            </a:r>
          </a:p>
        </p:txBody>
      </p:sp>
      <p:pic>
        <p:nvPicPr>
          <p:cNvPr id="72709" name="Picture 5">
            <a:extLst>
              <a:ext uri="{FF2B5EF4-FFF2-40B4-BE49-F238E27FC236}">
                <a16:creationId xmlns:a16="http://schemas.microsoft.com/office/drawing/2014/main" id="{1493A154-A3FD-4C0F-A429-5EBC957D4D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0" y="3159125"/>
            <a:ext cx="86868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TextBox 2">
            <a:extLst>
              <a:ext uri="{FF2B5EF4-FFF2-40B4-BE49-F238E27FC236}">
                <a16:creationId xmlns:a16="http://schemas.microsoft.com/office/drawing/2014/main" id="{1E8FCEE9-602F-4096-A277-39026057F4BF}"/>
              </a:ext>
            </a:extLst>
          </p:cNvPr>
          <p:cNvSpPr txBox="1">
            <a:spLocks noChangeArrowheads="1"/>
          </p:cNvSpPr>
          <p:nvPr/>
        </p:nvSpPr>
        <p:spPr bwMode="auto">
          <a:xfrm>
            <a:off x="477838" y="5416550"/>
            <a:ext cx="87058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cs typeface="Times New Roman" panose="02020603050405020304" pitchFamily="18" charset="0"/>
              </a:rPr>
              <a:t>    In hetero junction cell ,the semi conductor material on both sides of the junction</a:t>
            </a:r>
          </a:p>
          <a:p>
            <a:pPr eaLnBrk="1" hangingPunct="1"/>
            <a:r>
              <a:rPr lang="en-US" altLang="en-US" sz="2000">
                <a:latin typeface="Times New Roman" panose="02020603050405020304" pitchFamily="18" charset="0"/>
                <a:cs typeface="Times New Roman" panose="02020603050405020304" pitchFamily="18" charset="0"/>
              </a:rPr>
              <a:t> is not same .thus the band gap is not same throughout the cell materials.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Box 1">
            <a:extLst>
              <a:ext uri="{FF2B5EF4-FFF2-40B4-BE49-F238E27FC236}">
                <a16:creationId xmlns:a16="http://schemas.microsoft.com/office/drawing/2014/main" id="{5EE87767-F236-4B16-A62A-B59E24A12220}"/>
              </a:ext>
            </a:extLst>
          </p:cNvPr>
          <p:cNvSpPr txBox="1">
            <a:spLocks noChangeArrowheads="1"/>
          </p:cNvSpPr>
          <p:nvPr/>
        </p:nvSpPr>
        <p:spPr bwMode="auto">
          <a:xfrm>
            <a:off x="104775" y="617538"/>
            <a:ext cx="90328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000">
                <a:latin typeface="Times New Roman" panose="02020603050405020304" pitchFamily="18" charset="0"/>
                <a:cs typeface="Times New Roman" panose="02020603050405020304" pitchFamily="18" charset="0"/>
              </a:rPr>
              <a:t>     A Multi junction structure is a clever way to absorb more photon energy is to stack </a:t>
            </a:r>
          </a:p>
          <a:p>
            <a:pPr algn="just" eaLnBrk="1" hangingPunct="1"/>
            <a:r>
              <a:rPr lang="en-US" altLang="en-US" sz="2000">
                <a:latin typeface="Times New Roman" panose="02020603050405020304" pitchFamily="18" charset="0"/>
                <a:cs typeface="Times New Roman" panose="02020603050405020304" pitchFamily="18" charset="0"/>
              </a:rPr>
              <a:t>junctions of different band gaps .The top junction has relatively wide band gap </a:t>
            </a:r>
          </a:p>
          <a:p>
            <a:pPr algn="just" eaLnBrk="1" hangingPunct="1"/>
            <a:r>
              <a:rPr lang="en-US" altLang="en-US" sz="2000">
                <a:latin typeface="Times New Roman" panose="02020603050405020304" pitchFamily="18" charset="0"/>
                <a:cs typeface="Times New Roman" panose="02020603050405020304" pitchFamily="18" charset="0"/>
              </a:rPr>
              <a:t>followed by one or two more junctions in decreasing order of band gaps ,in tandem</a:t>
            </a:r>
          </a:p>
          <a:p>
            <a:pPr algn="just" eaLnBrk="1" hangingPunct="1"/>
            <a:r>
              <a:rPr lang="en-US" altLang="en-US" sz="2000">
                <a:latin typeface="Times New Roman" panose="02020603050405020304" pitchFamily="18" charset="0"/>
                <a:cs typeface="Times New Roman" panose="02020603050405020304" pitchFamily="18" charset="0"/>
              </a:rPr>
              <a:t>(series).</a:t>
            </a:r>
          </a:p>
        </p:txBody>
      </p:sp>
      <p:sp>
        <p:nvSpPr>
          <p:cNvPr id="73731" name="TextBox 2">
            <a:extLst>
              <a:ext uri="{FF2B5EF4-FFF2-40B4-BE49-F238E27FC236}">
                <a16:creationId xmlns:a16="http://schemas.microsoft.com/office/drawing/2014/main" id="{6D573981-0B10-4A08-A6CB-FBDBC049F971}"/>
              </a:ext>
            </a:extLst>
          </p:cNvPr>
          <p:cNvSpPr txBox="1">
            <a:spLocks noChangeArrowheads="1"/>
          </p:cNvSpPr>
          <p:nvPr/>
        </p:nvSpPr>
        <p:spPr bwMode="auto">
          <a:xfrm>
            <a:off x="74613" y="3986213"/>
            <a:ext cx="88868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000">
                <a:latin typeface="Times New Roman" panose="02020603050405020304" pitchFamily="18" charset="0"/>
                <a:cs typeface="Times New Roman" panose="02020603050405020304" pitchFamily="18" charset="0"/>
              </a:rPr>
              <a:t>    When a contact is made between metal and semi conductor ,either an ohmic contact(permitting bi-directional current)or a rectifying contact(permitting unidirectional current) is formed depending on the work functions of metal and semi conductor .The rectifying contact is known as schottky junction.</a:t>
            </a:r>
          </a:p>
        </p:txBody>
      </p:sp>
      <p:pic>
        <p:nvPicPr>
          <p:cNvPr id="73732" name="Picture 4">
            <a:extLst>
              <a:ext uri="{FF2B5EF4-FFF2-40B4-BE49-F238E27FC236}">
                <a16:creationId xmlns:a16="http://schemas.microsoft.com/office/drawing/2014/main" id="{96A01FB0-4840-4657-9C5E-50B3751E01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63" y="1600200"/>
            <a:ext cx="6719887"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3" name="TextBox 3">
            <a:extLst>
              <a:ext uri="{FF2B5EF4-FFF2-40B4-BE49-F238E27FC236}">
                <a16:creationId xmlns:a16="http://schemas.microsoft.com/office/drawing/2014/main" id="{66BB4901-65F9-4A69-80A9-FC656CFA8293}"/>
              </a:ext>
            </a:extLst>
          </p:cNvPr>
          <p:cNvSpPr txBox="1">
            <a:spLocks noChangeArrowheads="1"/>
          </p:cNvSpPr>
          <p:nvPr/>
        </p:nvSpPr>
        <p:spPr bwMode="auto">
          <a:xfrm>
            <a:off x="174625" y="5310188"/>
            <a:ext cx="899477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cs typeface="Times New Roman" panose="02020603050405020304" pitchFamily="18" charset="0"/>
              </a:rPr>
              <a:t>    A P-i-N type (P type-intrinsic-N type)junction structure ,where intrinsic silicon is </a:t>
            </a:r>
          </a:p>
          <a:p>
            <a:pPr eaLnBrk="1" hangingPunct="1"/>
            <a:r>
              <a:rPr lang="en-US" altLang="en-US" sz="2000">
                <a:latin typeface="Times New Roman" panose="02020603050405020304" pitchFamily="18" charset="0"/>
                <a:cs typeface="Times New Roman" panose="02020603050405020304" pitchFamily="18" charset="0"/>
              </a:rPr>
              <a:t>Interposed between N and P layers. The P-i-N structure is used in amorphous silicon</a:t>
            </a:r>
          </a:p>
          <a:p>
            <a:pPr eaLnBrk="1" hangingPunct="1"/>
            <a:r>
              <a:rPr lang="en-US" altLang="en-US" sz="2000">
                <a:latin typeface="Times New Roman" panose="02020603050405020304" pitchFamily="18" charset="0"/>
                <a:cs typeface="Times New Roman" panose="02020603050405020304" pitchFamily="18" charset="0"/>
              </a:rPr>
              <a:t> solar cells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1">
            <a:extLst>
              <a:ext uri="{FF2B5EF4-FFF2-40B4-BE49-F238E27FC236}">
                <a16:creationId xmlns:a16="http://schemas.microsoft.com/office/drawing/2014/main" id="{7926D48E-C00B-459B-BA1A-EF52C31D9233}"/>
              </a:ext>
            </a:extLst>
          </p:cNvPr>
          <p:cNvSpPr txBox="1">
            <a:spLocks noChangeArrowheads="1"/>
          </p:cNvSpPr>
          <p:nvPr/>
        </p:nvSpPr>
        <p:spPr bwMode="auto">
          <a:xfrm>
            <a:off x="457200" y="600075"/>
            <a:ext cx="4759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Times New Roman" panose="02020603050405020304" pitchFamily="18" charset="0"/>
                <a:cs typeface="Times New Roman" panose="02020603050405020304" pitchFamily="18" charset="0"/>
              </a:rPr>
              <a:t>iii)On the basis of Type of active material:</a:t>
            </a:r>
          </a:p>
        </p:txBody>
      </p:sp>
      <p:sp>
        <p:nvSpPr>
          <p:cNvPr id="74755" name="TextBox 2">
            <a:extLst>
              <a:ext uri="{FF2B5EF4-FFF2-40B4-BE49-F238E27FC236}">
                <a16:creationId xmlns:a16="http://schemas.microsoft.com/office/drawing/2014/main" id="{6A203F54-1381-4548-89D9-892DEFE28197}"/>
              </a:ext>
            </a:extLst>
          </p:cNvPr>
          <p:cNvSpPr txBox="1">
            <a:spLocks noChangeArrowheads="1"/>
          </p:cNvSpPr>
          <p:nvPr/>
        </p:nvSpPr>
        <p:spPr bwMode="auto">
          <a:xfrm>
            <a:off x="301625" y="1000125"/>
            <a:ext cx="8532813"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000">
                <a:latin typeface="Times New Roman" panose="02020603050405020304" pitchFamily="18" charset="0"/>
                <a:cs typeface="Times New Roman" panose="02020603050405020304" pitchFamily="18" charset="0"/>
              </a:rPr>
              <a:t>     Depending on the type of material used for fabrication of a junction ,they are </a:t>
            </a:r>
          </a:p>
          <a:p>
            <a:pPr algn="just" eaLnBrk="1" hangingPunct="1"/>
            <a:r>
              <a:rPr lang="en-US" altLang="en-US" sz="2000">
                <a:latin typeface="Times New Roman" panose="02020603050405020304" pitchFamily="18" charset="0"/>
                <a:cs typeface="Times New Roman" panose="02020603050405020304" pitchFamily="18" charset="0"/>
              </a:rPr>
              <a:t>classified as </a:t>
            </a:r>
            <a:r>
              <a:rPr lang="en-US" altLang="en-US" sz="2000">
                <a:latin typeface="Times New Roman" panose="02020603050405020304" pitchFamily="18" charset="0"/>
                <a:cs typeface="Times New Roman" panose="02020603050405020304" pitchFamily="18" charset="0"/>
                <a:sym typeface="Wingdings" panose="05000000000000000000" pitchFamily="2" charset="2"/>
              </a:rPr>
              <a:t>:i)Single crystal(mono crystalline)silicon cell  (ii)Multi crystalline </a:t>
            </a:r>
          </a:p>
          <a:p>
            <a:pPr algn="just" eaLnBrk="1" hangingPunct="1"/>
            <a:r>
              <a:rPr lang="en-US" altLang="en-US" sz="2000">
                <a:latin typeface="Times New Roman" panose="02020603050405020304" pitchFamily="18" charset="0"/>
                <a:cs typeface="Times New Roman" panose="02020603050405020304" pitchFamily="18" charset="0"/>
                <a:sym typeface="Wingdings" panose="05000000000000000000" pitchFamily="2" charset="2"/>
              </a:rPr>
              <a:t>Silicon cell (iii)amorphous silicon(a-Si) (iv)gallium arsenide cell(GaAS) (v)Copper Indium(gallium)di-Selenide cell(CIS) (vi)cadmium telluride cell(CdTe) (vii)Organic PV cell.</a:t>
            </a:r>
            <a:endParaRPr lang="en-US" altLang="en-US" sz="2000">
              <a:latin typeface="Times New Roman" panose="02020603050405020304" pitchFamily="18" charset="0"/>
              <a:cs typeface="Times New Roman" panose="02020603050405020304" pitchFamily="18" charset="0"/>
            </a:endParaRPr>
          </a:p>
        </p:txBody>
      </p:sp>
      <p:pic>
        <p:nvPicPr>
          <p:cNvPr id="74756" name="Picture 4">
            <a:extLst>
              <a:ext uri="{FF2B5EF4-FFF2-40B4-BE49-F238E27FC236}">
                <a16:creationId xmlns:a16="http://schemas.microsoft.com/office/drawing/2014/main" id="{01F96907-838E-4F73-B1E2-6A2A64836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825" y="2574925"/>
            <a:ext cx="8380413"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5">
            <a:extLst>
              <a:ext uri="{FF2B5EF4-FFF2-40B4-BE49-F238E27FC236}">
                <a16:creationId xmlns:a16="http://schemas.microsoft.com/office/drawing/2014/main" id="{B26E51F5-A135-470F-9CB5-6B2F3F464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3" y="4518025"/>
            <a:ext cx="8532812"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a:extLst>
              <a:ext uri="{FF2B5EF4-FFF2-40B4-BE49-F238E27FC236}">
                <a16:creationId xmlns:a16="http://schemas.microsoft.com/office/drawing/2014/main" id="{D7933430-8E03-44CC-B141-94715151E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09600"/>
            <a:ext cx="8524875"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TextBox 4">
            <a:extLst>
              <a:ext uri="{FF2B5EF4-FFF2-40B4-BE49-F238E27FC236}">
                <a16:creationId xmlns:a16="http://schemas.microsoft.com/office/drawing/2014/main" id="{467DD8C7-65E1-41FD-B3A7-F1B1726CBD63}"/>
              </a:ext>
            </a:extLst>
          </p:cNvPr>
          <p:cNvSpPr txBox="1">
            <a:spLocks noChangeArrowheads="1"/>
          </p:cNvSpPr>
          <p:nvPr/>
        </p:nvSpPr>
        <p:spPr bwMode="auto">
          <a:xfrm>
            <a:off x="309563" y="2495550"/>
            <a:ext cx="82597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FF0000"/>
                </a:solidFill>
                <a:latin typeface="Times New Roman" panose="02020603050405020304" pitchFamily="18" charset="0"/>
                <a:cs typeface="Times New Roman" panose="02020603050405020304" pitchFamily="18" charset="0"/>
              </a:rPr>
              <a:t>SOLAR CELL ,MODULE,AND ARRAY CONSTRUCTION:</a:t>
            </a:r>
          </a:p>
        </p:txBody>
      </p:sp>
      <p:sp>
        <p:nvSpPr>
          <p:cNvPr id="75780" name="TextBox 5">
            <a:extLst>
              <a:ext uri="{FF2B5EF4-FFF2-40B4-BE49-F238E27FC236}">
                <a16:creationId xmlns:a16="http://schemas.microsoft.com/office/drawing/2014/main" id="{DBB53B30-4108-45AC-9FBA-E2BEF9F12F7D}"/>
              </a:ext>
            </a:extLst>
          </p:cNvPr>
          <p:cNvSpPr txBox="1">
            <a:spLocks noChangeArrowheads="1"/>
          </p:cNvSpPr>
          <p:nvPr/>
        </p:nvSpPr>
        <p:spPr bwMode="auto">
          <a:xfrm>
            <a:off x="309563" y="2965450"/>
            <a:ext cx="1822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FF0000"/>
                </a:solidFill>
                <a:latin typeface="Times New Roman" panose="02020603050405020304" pitchFamily="18" charset="0"/>
                <a:cs typeface="Times New Roman" panose="02020603050405020304" pitchFamily="18" charset="0"/>
              </a:rPr>
              <a:t>Solar Cell:</a:t>
            </a:r>
          </a:p>
        </p:txBody>
      </p:sp>
      <p:pic>
        <p:nvPicPr>
          <p:cNvPr id="75781" name="Picture 3">
            <a:extLst>
              <a:ext uri="{FF2B5EF4-FFF2-40B4-BE49-F238E27FC236}">
                <a16:creationId xmlns:a16="http://schemas.microsoft.com/office/drawing/2014/main" id="{9CE66913-A10B-487B-973F-747E550FB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3" y="3733800"/>
            <a:ext cx="8377237"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a:extLst>
              <a:ext uri="{FF2B5EF4-FFF2-40B4-BE49-F238E27FC236}">
                <a16:creationId xmlns:a16="http://schemas.microsoft.com/office/drawing/2014/main" id="{6A1DA2D5-F211-421F-9458-825BC81D01BF}"/>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914400" y="609600"/>
            <a:ext cx="6162675" cy="2543175"/>
          </a:xfrm>
          <a:noFill/>
        </p:spPr>
      </p:pic>
      <p:pic>
        <p:nvPicPr>
          <p:cNvPr id="76803" name="Picture 2">
            <a:extLst>
              <a:ext uri="{FF2B5EF4-FFF2-40B4-BE49-F238E27FC236}">
                <a16:creationId xmlns:a16="http://schemas.microsoft.com/office/drawing/2014/main" id="{46D06422-0521-4D93-A288-284C942F6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588" y="3276600"/>
            <a:ext cx="66008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TextBox 4">
            <a:extLst>
              <a:ext uri="{FF2B5EF4-FFF2-40B4-BE49-F238E27FC236}">
                <a16:creationId xmlns:a16="http://schemas.microsoft.com/office/drawing/2014/main" id="{7DC2214F-C3B2-4454-82C6-E4596C36E6B7}"/>
              </a:ext>
            </a:extLst>
          </p:cNvPr>
          <p:cNvSpPr txBox="1">
            <a:spLocks noChangeArrowheads="1"/>
          </p:cNvSpPr>
          <p:nvPr/>
        </p:nvSpPr>
        <p:spPr bwMode="auto">
          <a:xfrm>
            <a:off x="2212975" y="6183313"/>
            <a:ext cx="3779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a:latin typeface="Times New Roman" panose="02020603050405020304" pitchFamily="18" charset="0"/>
                <a:cs typeface="Times New Roman" panose="02020603050405020304" pitchFamily="18" charset="0"/>
              </a:rPr>
              <a:t>(b)Construction of bulk silicon cell</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4">
            <a:extLst>
              <a:ext uri="{FF2B5EF4-FFF2-40B4-BE49-F238E27FC236}">
                <a16:creationId xmlns:a16="http://schemas.microsoft.com/office/drawing/2014/main" id="{46EE210F-EB8C-4D17-B288-E7D6A101F999}"/>
              </a:ext>
            </a:extLst>
          </p:cNvPr>
          <p:cNvSpPr>
            <a:spLocks noChangeArrowheads="1"/>
          </p:cNvSpPr>
          <p:nvPr/>
        </p:nvSpPr>
        <p:spPr bwMode="auto">
          <a:xfrm>
            <a:off x="304800" y="381000"/>
            <a:ext cx="2944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FF0000"/>
                </a:solidFill>
                <a:latin typeface="Times New Roman" panose="02020603050405020304" pitchFamily="18" charset="0"/>
                <a:cs typeface="Times New Roman" panose="02020603050405020304" pitchFamily="18" charset="0"/>
              </a:rPr>
              <a:t>Solar PV Module:</a:t>
            </a:r>
          </a:p>
        </p:txBody>
      </p:sp>
      <p:pic>
        <p:nvPicPr>
          <p:cNvPr id="77827" name="Picture 2">
            <a:extLst>
              <a:ext uri="{FF2B5EF4-FFF2-40B4-BE49-F238E27FC236}">
                <a16:creationId xmlns:a16="http://schemas.microsoft.com/office/drawing/2014/main" id="{0D493C0E-130B-4281-8499-A68463018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81075"/>
            <a:ext cx="86106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3">
            <a:extLst>
              <a:ext uri="{FF2B5EF4-FFF2-40B4-BE49-F238E27FC236}">
                <a16:creationId xmlns:a16="http://schemas.microsoft.com/office/drawing/2014/main" id="{5CFF56A3-081C-4D29-A603-41A1447E9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8" y="3032125"/>
            <a:ext cx="8615362"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4">
            <a:extLst>
              <a:ext uri="{FF2B5EF4-FFF2-40B4-BE49-F238E27FC236}">
                <a16:creationId xmlns:a16="http://schemas.microsoft.com/office/drawing/2014/main" id="{B7B89C32-E882-41BD-B546-FFBA64A643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4010025"/>
            <a:ext cx="5943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5EA1D6-F732-4032-AD42-57EAE347285E}"/>
              </a:ext>
            </a:extLst>
          </p:cNvPr>
          <p:cNvSpPr>
            <a:spLocks noGrp="1"/>
          </p:cNvSpPr>
          <p:nvPr>
            <p:ph sz="quarter" idx="1"/>
          </p:nvPr>
        </p:nvSpPr>
        <p:spPr>
          <a:xfrm>
            <a:off x="457200" y="381000"/>
            <a:ext cx="8229600" cy="6019800"/>
          </a:xfrm>
        </p:spPr>
        <p:txBody>
          <a:bodyPr>
            <a:noAutofit/>
          </a:bodyPr>
          <a:lstStyle/>
          <a:p>
            <a:pPr marL="365760" indent="-256032" algn="just" eaLnBrk="1" fontAlgn="auto" hangingPunct="1">
              <a:spcAft>
                <a:spcPts val="0"/>
              </a:spcAft>
              <a:buClr>
                <a:schemeClr val="accent3"/>
              </a:buClr>
              <a:buFontTx/>
              <a:buChar char="-"/>
              <a:defRPr/>
            </a:pPr>
            <a:r>
              <a:rPr lang="en-US" sz="2500" dirty="0">
                <a:solidFill>
                  <a:srgbClr val="FF0000"/>
                </a:solidFill>
              </a:rPr>
              <a:t>Recording Instruments:</a:t>
            </a:r>
          </a:p>
          <a:p>
            <a:pPr marL="365760" indent="-256032" algn="just" eaLnBrk="1" fontAlgn="auto" hangingPunct="1">
              <a:spcAft>
                <a:spcPts val="0"/>
              </a:spcAft>
              <a:buClr>
                <a:schemeClr val="accent3"/>
              </a:buClr>
              <a:buFont typeface="Georgia"/>
              <a:buNone/>
              <a:defRPr/>
            </a:pPr>
            <a:r>
              <a:rPr lang="en-US" sz="2500" dirty="0">
                <a:solidFill>
                  <a:schemeClr val="accent6">
                    <a:lumMod val="50000"/>
                  </a:schemeClr>
                </a:solidFill>
              </a:rPr>
              <a:t>		</a:t>
            </a:r>
            <a:r>
              <a:rPr lang="en-US" sz="2500" dirty="0"/>
              <a:t>The instruments which keep a continuous record of the variations of the magnitude of an electrical quantity to be observed over a defined period of time.</a:t>
            </a:r>
          </a:p>
        </p:txBody>
      </p:sp>
      <p:pic>
        <p:nvPicPr>
          <p:cNvPr id="14339" name="Picture 4" descr="ac-electric-network-analyzers-25094-2822275.jpg">
            <a:extLst>
              <a:ext uri="{FF2B5EF4-FFF2-40B4-BE49-F238E27FC236}">
                <a16:creationId xmlns:a16="http://schemas.microsoft.com/office/drawing/2014/main" id="{301F7CCF-1F59-4198-A100-710EADD3AF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4114800"/>
            <a:ext cx="308133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C5C88054-6802-4FAF-9A20-6231575F107A}"/>
              </a:ext>
            </a:extLst>
          </p:cNvPr>
          <p:cNvSpPr txBox="1"/>
          <p:nvPr/>
        </p:nvSpPr>
        <p:spPr>
          <a:xfrm>
            <a:off x="609600" y="2667000"/>
            <a:ext cx="6019800" cy="1938338"/>
          </a:xfrm>
          <a:prstGeom prst="rect">
            <a:avLst/>
          </a:prstGeom>
          <a:noFill/>
        </p:spPr>
        <p:txBody>
          <a:bodyPr>
            <a:spAutoFit/>
          </a:bodyPr>
          <a:lstStyle/>
          <a:p>
            <a:pPr>
              <a:defRPr/>
            </a:pPr>
            <a:r>
              <a:rPr lang="en-IN" sz="2400" dirty="0">
                <a:latin typeface="+mj-lt"/>
                <a:cs typeface="Times New Roman" pitchFamily="18" charset="0"/>
              </a:rPr>
              <a:t>Ex:</a:t>
            </a:r>
          </a:p>
          <a:p>
            <a:pPr>
              <a:defRPr/>
            </a:pPr>
            <a:r>
              <a:rPr lang="en-IN" sz="2400" dirty="0">
                <a:latin typeface="+mj-lt"/>
                <a:cs typeface="Times New Roman" pitchFamily="18" charset="0"/>
              </a:rPr>
              <a:t>  1)Recording voltmeter in a substation</a:t>
            </a:r>
          </a:p>
          <a:p>
            <a:pPr>
              <a:defRPr/>
            </a:pPr>
            <a:r>
              <a:rPr lang="en-IN" sz="2400" dirty="0">
                <a:latin typeface="+mj-lt"/>
                <a:cs typeface="Times New Roman" pitchFamily="18" charset="0"/>
              </a:rPr>
              <a:t>  2)Graphic recorders</a:t>
            </a:r>
          </a:p>
          <a:p>
            <a:pPr>
              <a:defRPr/>
            </a:pPr>
            <a:r>
              <a:rPr lang="en-IN" sz="2400" dirty="0">
                <a:latin typeface="+mj-lt"/>
                <a:cs typeface="Times New Roman" pitchFamily="18" charset="0"/>
              </a:rPr>
              <a:t>  3)Galvanometer recorders</a:t>
            </a:r>
          </a:p>
          <a:p>
            <a:pPr>
              <a:defRPr/>
            </a:pPr>
            <a:endParaRPr lang="en-US" sz="2400" dirty="0">
              <a:latin typeface="+mj-lt"/>
              <a:cs typeface="Times New Roman"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Box 3">
            <a:extLst>
              <a:ext uri="{FF2B5EF4-FFF2-40B4-BE49-F238E27FC236}">
                <a16:creationId xmlns:a16="http://schemas.microsoft.com/office/drawing/2014/main" id="{AAE152FD-EEA9-48E3-B801-24206941088A}"/>
              </a:ext>
            </a:extLst>
          </p:cNvPr>
          <p:cNvSpPr txBox="1">
            <a:spLocks noChangeArrowheads="1"/>
          </p:cNvSpPr>
          <p:nvPr/>
        </p:nvSpPr>
        <p:spPr bwMode="auto">
          <a:xfrm>
            <a:off x="304800" y="596900"/>
            <a:ext cx="2928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Times New Roman" panose="02020603050405020304" pitchFamily="18" charset="0"/>
                <a:cs typeface="Times New Roman" panose="02020603050405020304" pitchFamily="18" charset="0"/>
              </a:rPr>
              <a:t>Cell Mismatch in a Module</a:t>
            </a:r>
            <a:r>
              <a:rPr lang="en-US" altLang="en-US"/>
              <a:t>:</a:t>
            </a:r>
          </a:p>
        </p:txBody>
      </p:sp>
      <p:sp>
        <p:nvSpPr>
          <p:cNvPr id="78851" name="TextBox 4">
            <a:extLst>
              <a:ext uri="{FF2B5EF4-FFF2-40B4-BE49-F238E27FC236}">
                <a16:creationId xmlns:a16="http://schemas.microsoft.com/office/drawing/2014/main" id="{EFF1F6FD-3711-4811-91C1-C2B5C3FC875A}"/>
              </a:ext>
            </a:extLst>
          </p:cNvPr>
          <p:cNvSpPr txBox="1">
            <a:spLocks noChangeArrowheads="1"/>
          </p:cNvSpPr>
          <p:nvPr/>
        </p:nvSpPr>
        <p:spPr bwMode="auto">
          <a:xfrm>
            <a:off x="304800" y="2084388"/>
            <a:ext cx="5830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FF0000"/>
                </a:solidFill>
                <a:latin typeface="Times New Roman" panose="02020603050405020304" pitchFamily="18" charset="0"/>
                <a:cs typeface="Times New Roman" panose="02020603050405020304" pitchFamily="18" charset="0"/>
              </a:rPr>
              <a:t>Solar PV Panel and Solar PV Array</a:t>
            </a:r>
            <a:r>
              <a:rPr lang="en-US" altLang="en-US">
                <a:solidFill>
                  <a:srgbClr val="FF0000"/>
                </a:solidFill>
              </a:rPr>
              <a:t>:</a:t>
            </a:r>
          </a:p>
        </p:txBody>
      </p:sp>
      <p:sp>
        <p:nvSpPr>
          <p:cNvPr id="78852" name="Rectangle 5">
            <a:extLst>
              <a:ext uri="{FF2B5EF4-FFF2-40B4-BE49-F238E27FC236}">
                <a16:creationId xmlns:a16="http://schemas.microsoft.com/office/drawing/2014/main" id="{DF56FECE-9B54-4021-BC5E-8DAFE589A7A5}"/>
              </a:ext>
            </a:extLst>
          </p:cNvPr>
          <p:cNvSpPr>
            <a:spLocks noChangeArrowheads="1"/>
          </p:cNvSpPr>
          <p:nvPr/>
        </p:nvSpPr>
        <p:spPr bwMode="auto">
          <a:xfrm>
            <a:off x="457200" y="2600325"/>
            <a:ext cx="8321675"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ts val="2000"/>
              </a:lnSpc>
            </a:pPr>
            <a:r>
              <a:rPr lang="en-US" altLang="en-US" sz="2000">
                <a:latin typeface="Times New Roman" panose="02020603050405020304" pitchFamily="18" charset="0"/>
                <a:cs typeface="Times New Roman" panose="02020603050405020304" pitchFamily="18" charset="0"/>
              </a:rPr>
              <a:t>Solar panel is a group of several modules connected in series-parallel combination in a frame that can be mounted on a structure. Several solar modules are connected in series/parallel to increase the voltage/current ratings.</a:t>
            </a:r>
          </a:p>
        </p:txBody>
      </p:sp>
      <p:sp>
        <p:nvSpPr>
          <p:cNvPr id="7" name="Rectangle 6">
            <a:extLst>
              <a:ext uri="{FF2B5EF4-FFF2-40B4-BE49-F238E27FC236}">
                <a16:creationId xmlns:a16="http://schemas.microsoft.com/office/drawing/2014/main" id="{779E1550-C71D-4731-A578-A043C122C07B}"/>
              </a:ext>
            </a:extLst>
          </p:cNvPr>
          <p:cNvSpPr>
            <a:spLocks noRot="1" noChangeAspect="1" noMove="1" noResize="1" noEditPoints="1" noAdjustHandles="1" noChangeArrowheads="1" noChangeShapeType="1" noTextEdit="1"/>
          </p:cNvSpPr>
          <p:nvPr/>
        </p:nvSpPr>
        <p:spPr>
          <a:xfrm>
            <a:off x="563672" y="966819"/>
            <a:ext cx="8275528" cy="1118255"/>
          </a:xfrm>
          <a:prstGeom prst="rect">
            <a:avLst/>
          </a:prstGeom>
          <a:blipFill rotWithShape="1">
            <a:blip r:embed="rId3"/>
            <a:stretch>
              <a:fillRect l="-736" t="-7104" r="-736" b="-9290"/>
            </a:stretch>
          </a:blipFill>
        </p:spPr>
        <p:txBody>
          <a:bodyPr/>
          <a:lstStyle/>
          <a:p>
            <a:pPr>
              <a:defRPr/>
            </a:pPr>
            <a:r>
              <a:rPr lang="en-US">
                <a:noFill/>
                <a:latin typeface="Arial" charset="0"/>
                <a:cs typeface="Arial" charset="0"/>
              </a:rPr>
              <a:t> </a:t>
            </a:r>
          </a:p>
        </p:txBody>
      </p:sp>
      <p:pic>
        <p:nvPicPr>
          <p:cNvPr id="78854" name="Picture 3">
            <a:extLst>
              <a:ext uri="{FF2B5EF4-FFF2-40B4-BE49-F238E27FC236}">
                <a16:creationId xmlns:a16="http://schemas.microsoft.com/office/drawing/2014/main" id="{6161459C-B72E-4148-96F4-F165F1B66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62338"/>
            <a:ext cx="68580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5" name="TextBox 7">
            <a:extLst>
              <a:ext uri="{FF2B5EF4-FFF2-40B4-BE49-F238E27FC236}">
                <a16:creationId xmlns:a16="http://schemas.microsoft.com/office/drawing/2014/main" id="{A3A5FA5B-7F59-4F65-A069-8445CBFAAF9B}"/>
              </a:ext>
            </a:extLst>
          </p:cNvPr>
          <p:cNvSpPr txBox="1">
            <a:spLocks noChangeArrowheads="1"/>
          </p:cNvSpPr>
          <p:nvPr/>
        </p:nvSpPr>
        <p:spPr bwMode="auto">
          <a:xfrm>
            <a:off x="2895600" y="6373813"/>
            <a:ext cx="2570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Cell ,module and Panel</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
            <a:extLst>
              <a:ext uri="{FF2B5EF4-FFF2-40B4-BE49-F238E27FC236}">
                <a16:creationId xmlns:a16="http://schemas.microsoft.com/office/drawing/2014/main" id="{530CC04C-94CC-4AA0-A478-CD0C8D1BA0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57200"/>
            <a:ext cx="86868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5" name="Picture 2">
            <a:extLst>
              <a:ext uri="{FF2B5EF4-FFF2-40B4-BE49-F238E27FC236}">
                <a16:creationId xmlns:a16="http://schemas.microsoft.com/office/drawing/2014/main" id="{09EFC859-2054-4C9D-B93C-839C40692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781300"/>
            <a:ext cx="51435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TextBox 1">
            <a:extLst>
              <a:ext uri="{FF2B5EF4-FFF2-40B4-BE49-F238E27FC236}">
                <a16:creationId xmlns:a16="http://schemas.microsoft.com/office/drawing/2014/main" id="{334B6A22-6BE9-40CC-87E5-4FCC57D53461}"/>
              </a:ext>
            </a:extLst>
          </p:cNvPr>
          <p:cNvSpPr txBox="1">
            <a:spLocks noChangeArrowheads="1"/>
          </p:cNvSpPr>
          <p:nvPr/>
        </p:nvSpPr>
        <p:spPr bwMode="auto">
          <a:xfrm>
            <a:off x="2286000" y="6362700"/>
            <a:ext cx="4032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Series-parallel connection of modules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a:extLst>
              <a:ext uri="{FF2B5EF4-FFF2-40B4-BE49-F238E27FC236}">
                <a16:creationId xmlns:a16="http://schemas.microsoft.com/office/drawing/2014/main" id="{AB0C9C89-DEF1-420E-AD75-1401B68604BE}"/>
              </a:ext>
            </a:extLst>
          </p:cNvPr>
          <p:cNvSpPr>
            <a:spLocks noChangeArrowheads="1"/>
          </p:cNvSpPr>
          <p:nvPr/>
        </p:nvSpPr>
        <p:spPr bwMode="auto">
          <a:xfrm>
            <a:off x="381000" y="685800"/>
            <a:ext cx="84582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2000"/>
              </a:lnSpc>
            </a:pPr>
            <a:r>
              <a:rPr lang="en-US" altLang="en-US" sz="2000">
                <a:latin typeface="Times New Roman" panose="02020603050405020304" pitchFamily="18" charset="0"/>
                <a:cs typeface="Times New Roman" panose="02020603050405020304" pitchFamily="18" charset="0"/>
              </a:rPr>
              <a:t>A large number of interconnected solar panels, known as solar </a:t>
            </a:r>
            <a:r>
              <a:rPr lang="en-US" altLang="en-US" sz="2000" b="1">
                <a:latin typeface="Times New Roman" panose="02020603050405020304" pitchFamily="18" charset="0"/>
                <a:cs typeface="Times New Roman" panose="02020603050405020304" pitchFamily="18" charset="0"/>
              </a:rPr>
              <a:t>PV array</a:t>
            </a:r>
            <a:r>
              <a:rPr lang="en-US" altLang="en-US" sz="2000">
                <a:latin typeface="Times New Roman" panose="02020603050405020304" pitchFamily="18" charset="0"/>
                <a:cs typeface="Times New Roman" panose="02020603050405020304" pitchFamily="18" charset="0"/>
              </a:rPr>
              <a:t>, are installed in an array field. These panels may be installed as stationary or with sun tracking mechanism.</a:t>
            </a:r>
          </a:p>
        </p:txBody>
      </p:sp>
      <p:sp>
        <p:nvSpPr>
          <p:cNvPr id="80899" name="TextBox 4">
            <a:extLst>
              <a:ext uri="{FF2B5EF4-FFF2-40B4-BE49-F238E27FC236}">
                <a16:creationId xmlns:a16="http://schemas.microsoft.com/office/drawing/2014/main" id="{E2182A1D-3FC9-48AE-9E7A-B981835CAAB4}"/>
              </a:ext>
            </a:extLst>
          </p:cNvPr>
          <p:cNvSpPr txBox="1">
            <a:spLocks noChangeArrowheads="1"/>
          </p:cNvSpPr>
          <p:nvPr/>
        </p:nvSpPr>
        <p:spPr bwMode="auto">
          <a:xfrm>
            <a:off x="228600" y="1555750"/>
            <a:ext cx="7961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solidFill>
                  <a:srgbClr val="FF0000"/>
                </a:solidFill>
                <a:latin typeface="Times New Roman" panose="02020603050405020304" pitchFamily="18" charset="0"/>
                <a:cs typeface="Times New Roman" panose="02020603050405020304" pitchFamily="18" charset="0"/>
              </a:rPr>
              <a:t>MAXIMISING THE SOLAR PV OUTPUT AND LOAD MATCHING:</a:t>
            </a:r>
          </a:p>
        </p:txBody>
      </p:sp>
      <p:pic>
        <p:nvPicPr>
          <p:cNvPr id="80900" name="Picture 3">
            <a:extLst>
              <a:ext uri="{FF2B5EF4-FFF2-40B4-BE49-F238E27FC236}">
                <a16:creationId xmlns:a16="http://schemas.microsoft.com/office/drawing/2014/main" id="{4EF40CA3-3F5E-48D5-A5E7-960BD9341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1955800"/>
            <a:ext cx="836295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a:extLst>
              <a:ext uri="{FF2B5EF4-FFF2-40B4-BE49-F238E27FC236}">
                <a16:creationId xmlns:a16="http://schemas.microsoft.com/office/drawing/2014/main" id="{AA8147CD-7404-4D7E-AB4C-0A49C3019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609600"/>
            <a:ext cx="632460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TextBox 3">
            <a:extLst>
              <a:ext uri="{FF2B5EF4-FFF2-40B4-BE49-F238E27FC236}">
                <a16:creationId xmlns:a16="http://schemas.microsoft.com/office/drawing/2014/main" id="{F0612C4F-FE64-47BD-B852-3B088B5795F2}"/>
              </a:ext>
            </a:extLst>
          </p:cNvPr>
          <p:cNvSpPr txBox="1">
            <a:spLocks noChangeArrowheads="1"/>
          </p:cNvSpPr>
          <p:nvPr/>
        </p:nvSpPr>
        <p:spPr bwMode="auto">
          <a:xfrm>
            <a:off x="304800" y="4140200"/>
            <a:ext cx="6108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FF0000"/>
                </a:solidFill>
                <a:latin typeface="Times New Roman" panose="02020603050405020304" pitchFamily="18" charset="0"/>
                <a:cs typeface="Times New Roman" panose="02020603050405020304" pitchFamily="18" charset="0"/>
              </a:rPr>
              <a:t>MAXIMUM POWER POINT TRACKER:</a:t>
            </a:r>
          </a:p>
        </p:txBody>
      </p:sp>
      <p:pic>
        <p:nvPicPr>
          <p:cNvPr id="81924" name="Picture 3">
            <a:extLst>
              <a:ext uri="{FF2B5EF4-FFF2-40B4-BE49-F238E27FC236}">
                <a16:creationId xmlns:a16="http://schemas.microsoft.com/office/drawing/2014/main" id="{5C16A500-4A9E-43D0-939F-42DF61043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 y="4583113"/>
            <a:ext cx="8763000"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a:extLst>
              <a:ext uri="{FF2B5EF4-FFF2-40B4-BE49-F238E27FC236}">
                <a16:creationId xmlns:a16="http://schemas.microsoft.com/office/drawing/2014/main" id="{88146E3F-1994-4CF2-9149-36254E5C2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57200"/>
            <a:ext cx="66294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7" name="Picture 3">
            <a:extLst>
              <a:ext uri="{FF2B5EF4-FFF2-40B4-BE49-F238E27FC236}">
                <a16:creationId xmlns:a16="http://schemas.microsoft.com/office/drawing/2014/main" id="{C0EB9944-1F63-4E1A-9112-152BB7574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3" y="4718050"/>
            <a:ext cx="8791575"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a:extLst>
              <a:ext uri="{FF2B5EF4-FFF2-40B4-BE49-F238E27FC236}">
                <a16:creationId xmlns:a16="http://schemas.microsoft.com/office/drawing/2014/main" id="{EDEFD7BD-AF3B-4AA7-9787-16CCF6A57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09600"/>
            <a:ext cx="872490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Rectangle 3">
            <a:extLst>
              <a:ext uri="{FF2B5EF4-FFF2-40B4-BE49-F238E27FC236}">
                <a16:creationId xmlns:a16="http://schemas.microsoft.com/office/drawing/2014/main" id="{75389426-A6D1-446A-B3ED-D110F6D59E9D}"/>
              </a:ext>
            </a:extLst>
          </p:cNvPr>
          <p:cNvSpPr>
            <a:spLocks noChangeArrowheads="1"/>
          </p:cNvSpPr>
          <p:nvPr/>
        </p:nvSpPr>
        <p:spPr bwMode="auto">
          <a:xfrm>
            <a:off x="530225" y="2736850"/>
            <a:ext cx="815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cs typeface="Times New Roman" panose="02020603050405020304" pitchFamily="18" charset="0"/>
              </a:rPr>
              <a:t>Where D is the duty cycle of the MOSFET , expressed as fraction(0&lt;D&lt;1).</a:t>
            </a:r>
          </a:p>
        </p:txBody>
      </p:sp>
      <p:pic>
        <p:nvPicPr>
          <p:cNvPr id="83972" name="Picture 3">
            <a:extLst>
              <a:ext uri="{FF2B5EF4-FFF2-40B4-BE49-F238E27FC236}">
                <a16:creationId xmlns:a16="http://schemas.microsoft.com/office/drawing/2014/main" id="{53CB5FB3-E754-434A-8A8C-F98090B92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 y="3136900"/>
            <a:ext cx="8505825"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a:extLst>
              <a:ext uri="{FF2B5EF4-FFF2-40B4-BE49-F238E27FC236}">
                <a16:creationId xmlns:a16="http://schemas.microsoft.com/office/drawing/2014/main" id="{36E50692-E647-4D19-BB3A-075B7D1032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57200"/>
            <a:ext cx="8439150"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5" name="Picture 3">
            <a:extLst>
              <a:ext uri="{FF2B5EF4-FFF2-40B4-BE49-F238E27FC236}">
                <a16:creationId xmlns:a16="http://schemas.microsoft.com/office/drawing/2014/main" id="{D8A65094-1041-4F07-9EEA-282BE6E45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038600"/>
            <a:ext cx="7646988"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Box 3">
            <a:extLst>
              <a:ext uri="{FF2B5EF4-FFF2-40B4-BE49-F238E27FC236}">
                <a16:creationId xmlns:a16="http://schemas.microsoft.com/office/drawing/2014/main" id="{2385AE31-034A-4880-8D28-F265DF3A5DDF}"/>
              </a:ext>
            </a:extLst>
          </p:cNvPr>
          <p:cNvSpPr txBox="1">
            <a:spLocks noChangeArrowheads="1"/>
          </p:cNvSpPr>
          <p:nvPr/>
        </p:nvSpPr>
        <p:spPr bwMode="auto">
          <a:xfrm>
            <a:off x="403225" y="530225"/>
            <a:ext cx="681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FF0000"/>
                </a:solidFill>
                <a:latin typeface="Times New Roman" panose="02020603050405020304" pitchFamily="18" charset="0"/>
                <a:cs typeface="Times New Roman" panose="02020603050405020304" pitchFamily="18" charset="0"/>
              </a:rPr>
              <a:t>BALANCE OF SYSTEM (BOS) COMPONENTS:</a:t>
            </a:r>
          </a:p>
        </p:txBody>
      </p:sp>
      <p:sp>
        <p:nvSpPr>
          <p:cNvPr id="86019" name="Rectangle 1">
            <a:extLst>
              <a:ext uri="{FF2B5EF4-FFF2-40B4-BE49-F238E27FC236}">
                <a16:creationId xmlns:a16="http://schemas.microsoft.com/office/drawing/2014/main" id="{500F5B8E-FC18-4EFB-A3F1-F53376447E22}"/>
              </a:ext>
            </a:extLst>
          </p:cNvPr>
          <p:cNvSpPr>
            <a:spLocks noChangeArrowheads="1"/>
          </p:cNvSpPr>
          <p:nvPr/>
        </p:nvSpPr>
        <p:spPr bwMode="auto">
          <a:xfrm>
            <a:off x="374650" y="992188"/>
            <a:ext cx="83058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000">
                <a:latin typeface="Times New Roman" panose="02020603050405020304" pitchFamily="18" charset="0"/>
                <a:cs typeface="Times New Roman" panose="02020603050405020304" pitchFamily="18" charset="0"/>
              </a:rPr>
              <a:t>In balance of system (BOS)includes components other than PV panel. These are batteries, charge, charge controllers, MPPT, Inverter, mounting material for the module, wire and all wiring components (Including distribution panel, junction box and miscellaneous connectors), lightning arrestors, grounding connections, battery fuses, battery cables and battery containers.</a:t>
            </a:r>
          </a:p>
          <a:p>
            <a:pPr algn="just" eaLnBrk="1" hangingPunct="1"/>
            <a:r>
              <a:rPr lang="en-US" altLang="en-US" sz="2000">
                <a:latin typeface="Times New Roman" panose="02020603050405020304" pitchFamily="18" charset="0"/>
                <a:cs typeface="Times New Roman" panose="02020603050405020304" pitchFamily="18" charset="0"/>
              </a:rPr>
              <a:t>In some cases connected loads also considered as a part of BOS. Certain BOS components are regulated by codes or standards.</a:t>
            </a:r>
          </a:p>
          <a:p>
            <a:pPr eaLnBrk="1" hangingPunct="1"/>
            <a:r>
              <a:rPr lang="en-US" altLang="en-US" sz="2000" b="1">
                <a:latin typeface="Times New Roman" panose="02020603050405020304" pitchFamily="18" charset="0"/>
                <a:cs typeface="Times New Roman" panose="02020603050405020304" pitchFamily="18" charset="0"/>
              </a:rPr>
              <a:t>Batteries:</a:t>
            </a:r>
            <a:endParaRPr lang="en-US" altLang="en-US" sz="2000">
              <a:latin typeface="Times New Roman" panose="02020603050405020304" pitchFamily="18" charset="0"/>
              <a:cs typeface="Times New Roman" panose="02020603050405020304" pitchFamily="18" charset="0"/>
            </a:endParaRPr>
          </a:p>
          <a:p>
            <a:pPr algn="just" eaLnBrk="1" hangingPunct="1"/>
            <a:r>
              <a:rPr lang="en-US" altLang="en-US" sz="2000">
                <a:latin typeface="Times New Roman" panose="02020603050405020304" pitchFamily="18" charset="0"/>
                <a:cs typeface="Times New Roman" panose="02020603050405020304" pitchFamily="18" charset="0"/>
              </a:rPr>
              <a:t>A  Solar energy not available continuously and steadily, some form of energy storage is normally required in most PV Systems. Some parameters of batteries are</a:t>
            </a:r>
          </a:p>
          <a:p>
            <a:pPr eaLnBrk="1" hangingPunct="1"/>
            <a:r>
              <a:rPr lang="en-US" altLang="en-US" sz="2000">
                <a:latin typeface="Times New Roman" panose="02020603050405020304" pitchFamily="18" charset="0"/>
                <a:cs typeface="Times New Roman" panose="02020603050405020304" pitchFamily="18" charset="0"/>
              </a:rPr>
              <a:t>i) Battery voltage :Rechargeable batteries are available with nominal voltages of 3V,6V,12V,24V etc.</a:t>
            </a:r>
          </a:p>
          <a:p>
            <a:pPr eaLnBrk="1" hangingPunct="1"/>
            <a:r>
              <a:rPr lang="en-US" altLang="en-US" sz="2000">
                <a:latin typeface="Times New Roman" panose="02020603050405020304" pitchFamily="18" charset="0"/>
                <a:cs typeface="Times New Roman" panose="02020603050405020304" pitchFamily="18" charset="0"/>
              </a:rPr>
              <a:t>ii) Battery capacity: It is the maximum charge storage capacity of a battery expressed in Ah.</a:t>
            </a:r>
          </a:p>
          <a:p>
            <a:pPr algn="just" eaLnBrk="1" hangingPunct="1"/>
            <a:r>
              <a:rPr lang="en-US" altLang="en-US" sz="2000">
                <a:latin typeface="Times New Roman" panose="02020603050405020304" pitchFamily="18" charset="0"/>
                <a:cs typeface="Times New Roman" panose="02020603050405020304" pitchFamily="18" charset="0"/>
              </a:rPr>
              <a:t>iii) Battery life cycle: It is defined as the number of complete charge/discharge cycles that a battery can perform before its storage capacity falls below 80 percent of its rated capacity.</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30EF6C-1F10-414D-A9BC-58D699118D46}"/>
              </a:ext>
            </a:extLst>
          </p:cNvPr>
          <p:cNvSpPr/>
          <p:nvPr/>
        </p:nvSpPr>
        <p:spPr>
          <a:xfrm>
            <a:off x="381000" y="533400"/>
            <a:ext cx="8229600" cy="3478213"/>
          </a:xfrm>
          <a:prstGeom prst="rect">
            <a:avLst/>
          </a:prstGeom>
        </p:spPr>
        <p:txBody>
          <a:bodyPr>
            <a:spAutoFit/>
          </a:bodyPr>
          <a:lstStyle/>
          <a:p>
            <a:pPr>
              <a:defRPr/>
            </a:pPr>
            <a:r>
              <a:rPr lang="en-US" sz="2000" dirty="0">
                <a:latin typeface="Times New Roman" pitchFamily="18" charset="0"/>
                <a:cs typeface="Times New Roman" pitchFamily="18" charset="0"/>
              </a:rPr>
              <a:t>iv) State of charge: It indicates the amount of charge available with the battery at that instant.</a:t>
            </a:r>
          </a:p>
          <a:p>
            <a:pPr>
              <a:defRPr/>
            </a:pPr>
            <a:r>
              <a:rPr lang="en-US" sz="2000" dirty="0">
                <a:latin typeface="Times New Roman" pitchFamily="18" charset="0"/>
                <a:cs typeface="Times New Roman" pitchFamily="18" charset="0"/>
              </a:rPr>
              <a:t>v) Depth of discharge: This is a measure of energy withdrawn from the battery expressed as percentage of its full capacity.</a:t>
            </a:r>
          </a:p>
          <a:p>
            <a:pPr algn="just">
              <a:defRPr/>
            </a:pPr>
            <a:r>
              <a:rPr lang="en-US" sz="2000" dirty="0">
                <a:latin typeface="Times New Roman" pitchFamily="18" charset="0"/>
                <a:cs typeface="Times New Roman" pitchFamily="18" charset="0"/>
              </a:rPr>
              <a:t>vi) Discharge rating or C-rating :It is defined as the charge or discharge current given in terms of capacity of the battery divided by number of hours for full charge or discharge.</a:t>
            </a:r>
          </a:p>
          <a:p>
            <a:pPr>
              <a:defRPr/>
            </a:pPr>
            <a:r>
              <a:rPr lang="en-US" sz="2000" dirty="0">
                <a:latin typeface="Times New Roman" pitchFamily="18" charset="0"/>
                <a:cs typeface="Times New Roman" pitchFamily="18" charset="0"/>
              </a:rPr>
              <a:t>vii)Self discharge: It is the loss of stored energy (charge) when the battery not in use.</a:t>
            </a:r>
          </a:p>
          <a:p>
            <a:pPr marL="285750" indent="-285750">
              <a:buFont typeface="Wingdings" pitchFamily="2" charset="2"/>
              <a:buChar char="Ø"/>
              <a:defRPr/>
            </a:pPr>
            <a:r>
              <a:rPr lang="en-US" sz="2000" dirty="0">
                <a:latin typeface="Times New Roman" pitchFamily="18" charset="0"/>
                <a:cs typeface="Times New Roman" pitchFamily="18" charset="0"/>
              </a:rPr>
              <a:t>Battery temperature during discharge and Battery charging</a:t>
            </a:r>
          </a:p>
          <a:p>
            <a:pPr>
              <a:defRPr/>
            </a:pPr>
            <a:endParaRPr lang="en-US" sz="2000" dirty="0">
              <a:latin typeface="Times New Roman" pitchFamily="18" charset="0"/>
              <a:cs typeface="Times New Roman" pitchFamily="18" charset="0"/>
            </a:endParaRPr>
          </a:p>
        </p:txBody>
      </p:sp>
      <p:pic>
        <p:nvPicPr>
          <p:cNvPr id="87043" name="Picture 4">
            <a:extLst>
              <a:ext uri="{FF2B5EF4-FFF2-40B4-BE49-F238E27FC236}">
                <a16:creationId xmlns:a16="http://schemas.microsoft.com/office/drawing/2014/main" id="{AAB846BA-4654-4379-85B9-2EEF8FBEA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648075"/>
            <a:ext cx="7670800"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Box 3">
            <a:extLst>
              <a:ext uri="{FF2B5EF4-FFF2-40B4-BE49-F238E27FC236}">
                <a16:creationId xmlns:a16="http://schemas.microsoft.com/office/drawing/2014/main" id="{5E24971B-2A9D-401A-A44F-E5B39ACCD5ED}"/>
              </a:ext>
            </a:extLst>
          </p:cNvPr>
          <p:cNvSpPr txBox="1">
            <a:spLocks noChangeArrowheads="1"/>
          </p:cNvSpPr>
          <p:nvPr/>
        </p:nvSpPr>
        <p:spPr bwMode="auto">
          <a:xfrm>
            <a:off x="457200" y="838200"/>
            <a:ext cx="798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cs typeface="Times New Roman" panose="02020603050405020304" pitchFamily="18" charset="0"/>
              </a:rPr>
              <a:t>The most commonly used batteries in solar PV applications are given below</a:t>
            </a:r>
          </a:p>
        </p:txBody>
      </p:sp>
      <p:pic>
        <p:nvPicPr>
          <p:cNvPr id="88067" name="Picture 2">
            <a:extLst>
              <a:ext uri="{FF2B5EF4-FFF2-40B4-BE49-F238E27FC236}">
                <a16:creationId xmlns:a16="http://schemas.microsoft.com/office/drawing/2014/main" id="{D0F6ACF0-D993-4B2E-872B-5CCBBCD29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8" y="1447800"/>
            <a:ext cx="896302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B1A777-BFA1-4AED-B8BE-A4EDFEC9C249}"/>
              </a:ext>
            </a:extLst>
          </p:cNvPr>
          <p:cNvSpPr>
            <a:spLocks noGrp="1"/>
          </p:cNvSpPr>
          <p:nvPr>
            <p:ph sz="quarter" idx="1"/>
          </p:nvPr>
        </p:nvSpPr>
        <p:spPr>
          <a:xfrm>
            <a:off x="457200" y="304800"/>
            <a:ext cx="8229600" cy="6096000"/>
          </a:xfrm>
        </p:spPr>
        <p:txBody>
          <a:bodyPr>
            <a:noAutofit/>
          </a:bodyPr>
          <a:lstStyle/>
          <a:p>
            <a:pPr marL="365760" indent="-256032" algn="just" eaLnBrk="1" fontAlgn="auto" hangingPunct="1">
              <a:spcAft>
                <a:spcPts val="0"/>
              </a:spcAft>
              <a:buClr>
                <a:schemeClr val="accent3"/>
              </a:buClr>
              <a:buFontTx/>
              <a:buChar char="-"/>
              <a:defRPr/>
            </a:pPr>
            <a:r>
              <a:rPr lang="en-US" sz="2500" dirty="0">
                <a:solidFill>
                  <a:srgbClr val="FF0000"/>
                </a:solidFill>
              </a:rPr>
              <a:t>Integrating Instruments:</a:t>
            </a:r>
          </a:p>
          <a:p>
            <a:pPr marL="365760" indent="-256032" algn="just" eaLnBrk="1" fontAlgn="auto" hangingPunct="1">
              <a:spcAft>
                <a:spcPts val="0"/>
              </a:spcAft>
              <a:buClr>
                <a:schemeClr val="accent3"/>
              </a:buClr>
              <a:buFont typeface="Georgia"/>
              <a:buNone/>
              <a:defRPr/>
            </a:pPr>
            <a:r>
              <a:rPr lang="en-US" sz="2500" dirty="0">
                <a:solidFill>
                  <a:schemeClr val="accent6">
                    <a:lumMod val="50000"/>
                  </a:schemeClr>
                </a:solidFill>
              </a:rPr>
              <a:t>		</a:t>
            </a:r>
            <a:r>
              <a:rPr lang="en-US" dirty="0"/>
              <a:t>The instruments which measure the total amount of either quantity of electricity or electrical energy supplied over a period of time. </a:t>
            </a:r>
          </a:p>
          <a:p>
            <a:pPr marL="365760" indent="-256032" algn="just" eaLnBrk="1" fontAlgn="auto" hangingPunct="1">
              <a:spcAft>
                <a:spcPts val="0"/>
              </a:spcAft>
              <a:buClr>
                <a:schemeClr val="accent3"/>
              </a:buClr>
              <a:buFont typeface="Georgia"/>
              <a:buNone/>
              <a:defRPr/>
            </a:pPr>
            <a:r>
              <a:rPr lang="en-US" dirty="0"/>
              <a:t>    </a:t>
            </a:r>
          </a:p>
          <a:p>
            <a:pPr marL="365760" indent="-256032" algn="just" eaLnBrk="1" fontAlgn="auto" hangingPunct="1">
              <a:spcAft>
                <a:spcPts val="0"/>
              </a:spcAft>
              <a:buClr>
                <a:schemeClr val="accent3"/>
              </a:buClr>
              <a:buFont typeface="Georgia"/>
              <a:buNone/>
              <a:defRPr/>
            </a:pPr>
            <a:r>
              <a:rPr lang="en-US" dirty="0"/>
              <a:t>    Ex: </a:t>
            </a:r>
          </a:p>
          <a:p>
            <a:pPr marL="365760" indent="-256032" algn="just" eaLnBrk="1" fontAlgn="auto" hangingPunct="1">
              <a:spcAft>
                <a:spcPts val="0"/>
              </a:spcAft>
              <a:buClr>
                <a:schemeClr val="accent3"/>
              </a:buClr>
              <a:buFont typeface="Georgia"/>
              <a:buNone/>
              <a:defRPr/>
            </a:pPr>
            <a:r>
              <a:rPr lang="en-US" dirty="0"/>
              <a:t>   1)Energy meters.</a:t>
            </a:r>
          </a:p>
          <a:p>
            <a:pPr marL="365760" indent="-256032" algn="just" eaLnBrk="1" fontAlgn="auto" hangingPunct="1">
              <a:spcAft>
                <a:spcPts val="0"/>
              </a:spcAft>
              <a:buClr>
                <a:schemeClr val="accent3"/>
              </a:buClr>
              <a:buFont typeface="Georgia"/>
              <a:buNone/>
              <a:defRPr/>
            </a:pPr>
            <a:r>
              <a:rPr lang="en-IN" sz="2500" dirty="0"/>
              <a:t>   2)Ampere-hour meter</a:t>
            </a:r>
            <a:endParaRPr lang="en-US" sz="2500" dirty="0"/>
          </a:p>
        </p:txBody>
      </p:sp>
      <p:pic>
        <p:nvPicPr>
          <p:cNvPr id="15363" name="Picture 5" descr="Watt_hour_Energy_Meter.jpg">
            <a:extLst>
              <a:ext uri="{FF2B5EF4-FFF2-40B4-BE49-F238E27FC236}">
                <a16:creationId xmlns:a16="http://schemas.microsoft.com/office/drawing/2014/main" id="{8CB89EB0-AE84-4546-9775-686E413DC8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3048000"/>
            <a:ext cx="3886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
            <a:extLst>
              <a:ext uri="{FF2B5EF4-FFF2-40B4-BE49-F238E27FC236}">
                <a16:creationId xmlns:a16="http://schemas.microsoft.com/office/drawing/2014/main" id="{5F2FA26D-1708-4449-BCCE-C216C8D6CB62}"/>
              </a:ext>
            </a:extLst>
          </p:cNvPr>
          <p:cNvSpPr>
            <a:spLocks noChangeArrowheads="1"/>
          </p:cNvSpPr>
          <p:nvPr/>
        </p:nvSpPr>
        <p:spPr bwMode="auto">
          <a:xfrm>
            <a:off x="304800" y="685800"/>
            <a:ext cx="3344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FF0000"/>
                </a:solidFill>
                <a:latin typeface="Times New Roman" panose="02020603050405020304" pitchFamily="18" charset="0"/>
                <a:cs typeface="Times New Roman" panose="02020603050405020304" pitchFamily="18" charset="0"/>
              </a:rPr>
              <a:t>SOLAR PV SYSTEMS:</a:t>
            </a:r>
          </a:p>
        </p:txBody>
      </p:sp>
      <p:sp>
        <p:nvSpPr>
          <p:cNvPr id="89091" name="TextBox 2">
            <a:extLst>
              <a:ext uri="{FF2B5EF4-FFF2-40B4-BE49-F238E27FC236}">
                <a16:creationId xmlns:a16="http://schemas.microsoft.com/office/drawing/2014/main" id="{9C15872C-863F-4319-9852-5EC9A3D4A069}"/>
              </a:ext>
            </a:extLst>
          </p:cNvPr>
          <p:cNvSpPr txBox="1">
            <a:spLocks noChangeArrowheads="1"/>
          </p:cNvSpPr>
          <p:nvPr/>
        </p:nvSpPr>
        <p:spPr bwMode="auto">
          <a:xfrm>
            <a:off x="381000" y="1143000"/>
            <a:ext cx="45862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cs typeface="Times New Roman" panose="02020603050405020304" pitchFamily="18" charset="0"/>
              </a:rPr>
              <a:t>Solar PV systems are broadly classified as:</a:t>
            </a:r>
          </a:p>
        </p:txBody>
      </p:sp>
      <p:pic>
        <p:nvPicPr>
          <p:cNvPr id="89092" name="Picture 4">
            <a:extLst>
              <a:ext uri="{FF2B5EF4-FFF2-40B4-BE49-F238E27FC236}">
                <a16:creationId xmlns:a16="http://schemas.microsoft.com/office/drawing/2014/main" id="{4FF462FA-9932-4076-AA71-8B490C044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58938"/>
            <a:ext cx="869632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Picture 5">
            <a:extLst>
              <a:ext uri="{FF2B5EF4-FFF2-40B4-BE49-F238E27FC236}">
                <a16:creationId xmlns:a16="http://schemas.microsoft.com/office/drawing/2014/main" id="{ADD2A748-FBC7-43DC-B9E5-DA00DFBC3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963" y="3051175"/>
            <a:ext cx="86677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4" name="Picture 6">
            <a:extLst>
              <a:ext uri="{FF2B5EF4-FFF2-40B4-BE49-F238E27FC236}">
                <a16:creationId xmlns:a16="http://schemas.microsoft.com/office/drawing/2014/main" id="{6315B599-3BEF-44D7-8452-6123D80D77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38" y="4529138"/>
            <a:ext cx="883920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a:extLst>
              <a:ext uri="{FF2B5EF4-FFF2-40B4-BE49-F238E27FC236}">
                <a16:creationId xmlns:a16="http://schemas.microsoft.com/office/drawing/2014/main" id="{874CD2B2-2450-46A1-AC78-721FE327E2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13" y="609600"/>
            <a:ext cx="87249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5" name="Picture 3">
            <a:extLst>
              <a:ext uri="{FF2B5EF4-FFF2-40B4-BE49-F238E27FC236}">
                <a16:creationId xmlns:a16="http://schemas.microsoft.com/office/drawing/2014/main" id="{8D2896A4-048A-45BE-BA3E-4E352BBBB4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50" y="3957638"/>
            <a:ext cx="797242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a:extLst>
              <a:ext uri="{FF2B5EF4-FFF2-40B4-BE49-F238E27FC236}">
                <a16:creationId xmlns:a16="http://schemas.microsoft.com/office/drawing/2014/main" id="{3AE99288-D895-4853-B1C5-820251B6C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09600"/>
            <a:ext cx="8355013"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3">
            <a:extLst>
              <a:ext uri="{FF2B5EF4-FFF2-40B4-BE49-F238E27FC236}">
                <a16:creationId xmlns:a16="http://schemas.microsoft.com/office/drawing/2014/main" id="{0C243259-41EA-4501-82F7-26BA32514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3" y="4243388"/>
            <a:ext cx="8675687"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a:extLst>
              <a:ext uri="{FF2B5EF4-FFF2-40B4-BE49-F238E27FC236}">
                <a16:creationId xmlns:a16="http://schemas.microsoft.com/office/drawing/2014/main" id="{3668EE9F-F357-4BF2-B24B-8A0F9937A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381000"/>
            <a:ext cx="8620125"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Picture 3">
            <a:extLst>
              <a:ext uri="{FF2B5EF4-FFF2-40B4-BE49-F238E27FC236}">
                <a16:creationId xmlns:a16="http://schemas.microsoft.com/office/drawing/2014/main" id="{4C3A2F49-5BB4-4989-9BCF-34E5FF96E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3952875"/>
            <a:ext cx="84201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a:extLst>
              <a:ext uri="{FF2B5EF4-FFF2-40B4-BE49-F238E27FC236}">
                <a16:creationId xmlns:a16="http://schemas.microsoft.com/office/drawing/2014/main" id="{3F2ACC05-C90B-4FDC-BDC9-8A7555E77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304800"/>
            <a:ext cx="9124951" cy="30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Picture 4">
            <a:extLst>
              <a:ext uri="{FF2B5EF4-FFF2-40B4-BE49-F238E27FC236}">
                <a16:creationId xmlns:a16="http://schemas.microsoft.com/office/drawing/2014/main" id="{1A8E4F48-81A3-421C-9FCA-6C41963130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379788"/>
            <a:ext cx="7620000" cy="332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Content Placeholder 3">
            <a:extLst>
              <a:ext uri="{FF2B5EF4-FFF2-40B4-BE49-F238E27FC236}">
                <a16:creationId xmlns:a16="http://schemas.microsoft.com/office/drawing/2014/main" id="{519614D1-2F4C-4EDA-B87A-26F8CB049ADE}"/>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533400" y="914400"/>
            <a:ext cx="7924800" cy="3505200"/>
          </a:xfrm>
          <a:noFill/>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Box 3">
            <a:extLst>
              <a:ext uri="{FF2B5EF4-FFF2-40B4-BE49-F238E27FC236}">
                <a16:creationId xmlns:a16="http://schemas.microsoft.com/office/drawing/2014/main" id="{6C2F6BDE-E4EB-48FD-A57F-5EF6B1AD11C5}"/>
              </a:ext>
            </a:extLst>
          </p:cNvPr>
          <p:cNvSpPr txBox="1">
            <a:spLocks noChangeArrowheads="1"/>
          </p:cNvSpPr>
          <p:nvPr/>
        </p:nvSpPr>
        <p:spPr bwMode="auto">
          <a:xfrm>
            <a:off x="533400" y="838200"/>
            <a:ext cx="4194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FF0000"/>
                </a:solidFill>
                <a:latin typeface="Times New Roman" panose="02020603050405020304" pitchFamily="18" charset="0"/>
                <a:cs typeface="Times New Roman" panose="02020603050405020304" pitchFamily="18" charset="0"/>
              </a:rPr>
              <a:t>SOLAR PV APPLICATIONS:</a:t>
            </a:r>
          </a:p>
        </p:txBody>
      </p:sp>
      <p:sp>
        <p:nvSpPr>
          <p:cNvPr id="95235" name="Rectangle 4">
            <a:extLst>
              <a:ext uri="{FF2B5EF4-FFF2-40B4-BE49-F238E27FC236}">
                <a16:creationId xmlns:a16="http://schemas.microsoft.com/office/drawing/2014/main" id="{1A1E9B4A-7828-4B8E-989F-B8CC82EF38F8}"/>
              </a:ext>
            </a:extLst>
          </p:cNvPr>
          <p:cNvSpPr>
            <a:spLocks noChangeArrowheads="1"/>
          </p:cNvSpPr>
          <p:nvPr/>
        </p:nvSpPr>
        <p:spPr bwMode="auto">
          <a:xfrm>
            <a:off x="685800" y="1828800"/>
            <a:ext cx="7543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Times New Roman" panose="02020603050405020304" pitchFamily="18" charset="0"/>
                <a:cs typeface="Times New Roman" panose="02020603050405020304" pitchFamily="18" charset="0"/>
              </a:rPr>
              <a:t>1) Grid Interactive PV Power Generation</a:t>
            </a:r>
          </a:p>
          <a:p>
            <a:pPr eaLnBrk="1" hangingPunct="1"/>
            <a:r>
              <a:rPr lang="en-US" altLang="en-US" sz="2400">
                <a:latin typeface="Times New Roman" panose="02020603050405020304" pitchFamily="18" charset="0"/>
                <a:cs typeface="Times New Roman" panose="02020603050405020304" pitchFamily="18" charset="0"/>
              </a:rPr>
              <a:t>2) Water Pumping</a:t>
            </a:r>
          </a:p>
          <a:p>
            <a:pPr eaLnBrk="1" hangingPunct="1"/>
            <a:r>
              <a:rPr lang="en-US" altLang="en-US" sz="2400">
                <a:latin typeface="Times New Roman" panose="02020603050405020304" pitchFamily="18" charset="0"/>
                <a:cs typeface="Times New Roman" panose="02020603050405020304" pitchFamily="18" charset="0"/>
              </a:rPr>
              <a:t>3) Lighting</a:t>
            </a:r>
          </a:p>
          <a:p>
            <a:pPr eaLnBrk="1" hangingPunct="1"/>
            <a:r>
              <a:rPr lang="en-US" altLang="en-US" sz="2400">
                <a:latin typeface="Times New Roman" panose="02020603050405020304" pitchFamily="18" charset="0"/>
                <a:cs typeface="Times New Roman" panose="02020603050405020304" pitchFamily="18" charset="0"/>
              </a:rPr>
              <a:t>4) Medical Refrigeration</a:t>
            </a:r>
          </a:p>
          <a:p>
            <a:pPr eaLnBrk="1" hangingPunct="1"/>
            <a:r>
              <a:rPr lang="en-US" altLang="en-US" sz="2400">
                <a:latin typeface="Times New Roman" panose="02020603050405020304" pitchFamily="18" charset="0"/>
                <a:cs typeface="Times New Roman" panose="02020603050405020304" pitchFamily="18" charset="0"/>
              </a:rPr>
              <a:t>5) Village Power</a:t>
            </a:r>
          </a:p>
          <a:p>
            <a:pPr eaLnBrk="1" hangingPunct="1"/>
            <a:r>
              <a:rPr lang="en-US" altLang="en-US" sz="2400">
                <a:latin typeface="Times New Roman" panose="02020603050405020304" pitchFamily="18" charset="0"/>
                <a:cs typeface="Times New Roman" panose="02020603050405020304" pitchFamily="18" charset="0"/>
              </a:rPr>
              <a:t>6) Telecommunication and Signaling.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3">
            <a:extLst>
              <a:ext uri="{FF2B5EF4-FFF2-40B4-BE49-F238E27FC236}">
                <a16:creationId xmlns:a16="http://schemas.microsoft.com/office/drawing/2014/main" id="{94BA237C-5959-4C2C-BFFC-C8EFA1906D19}"/>
              </a:ext>
            </a:extLst>
          </p:cNvPr>
          <p:cNvSpPr txBox="1">
            <a:spLocks noChangeArrowheads="1"/>
          </p:cNvSpPr>
          <p:nvPr/>
        </p:nvSpPr>
        <p:spPr bwMode="auto">
          <a:xfrm>
            <a:off x="3794125" y="1187450"/>
            <a:ext cx="249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a:t>
            </a:r>
          </a:p>
        </p:txBody>
      </p:sp>
      <p:sp>
        <p:nvSpPr>
          <p:cNvPr id="6" name="TextBox 5">
            <a:extLst>
              <a:ext uri="{FF2B5EF4-FFF2-40B4-BE49-F238E27FC236}">
                <a16:creationId xmlns:a16="http://schemas.microsoft.com/office/drawing/2014/main" id="{4F325446-4480-4469-83EC-D2B142672F10}"/>
              </a:ext>
            </a:extLst>
          </p:cNvPr>
          <p:cNvSpPr txBox="1"/>
          <p:nvPr/>
        </p:nvSpPr>
        <p:spPr>
          <a:xfrm>
            <a:off x="381000" y="609600"/>
            <a:ext cx="5562600" cy="461963"/>
          </a:xfrm>
          <a:prstGeom prst="rect">
            <a:avLst/>
          </a:prstGeom>
          <a:noFill/>
        </p:spPr>
        <p:txBody>
          <a:bodyPr>
            <a:spAutoFit/>
          </a:bodyPr>
          <a:lstStyle/>
          <a:p>
            <a:pPr>
              <a:defRPr/>
            </a:pPr>
            <a:r>
              <a:rPr lang="en-IN" sz="2400" b="1" dirty="0">
                <a:solidFill>
                  <a:srgbClr val="FF0000"/>
                </a:solidFill>
                <a:latin typeface="+mj-lt"/>
                <a:cs typeface="Arial" charset="0"/>
              </a:rPr>
              <a:t>OPERATING PRINCIPLES:</a:t>
            </a:r>
            <a:endParaRPr lang="en-US" sz="2400" b="1" dirty="0">
              <a:solidFill>
                <a:srgbClr val="FF0000"/>
              </a:solidFill>
              <a:latin typeface="+mj-lt"/>
              <a:cs typeface="Arial" charset="0"/>
            </a:endParaRPr>
          </a:p>
        </p:txBody>
      </p:sp>
      <p:sp>
        <p:nvSpPr>
          <p:cNvPr id="7" name="TextBox 6">
            <a:extLst>
              <a:ext uri="{FF2B5EF4-FFF2-40B4-BE49-F238E27FC236}">
                <a16:creationId xmlns:a16="http://schemas.microsoft.com/office/drawing/2014/main" id="{5DD327B5-7F5E-40F2-8115-94C27E83DEFE}"/>
              </a:ext>
            </a:extLst>
          </p:cNvPr>
          <p:cNvSpPr txBox="1"/>
          <p:nvPr/>
        </p:nvSpPr>
        <p:spPr>
          <a:xfrm>
            <a:off x="217488" y="1143000"/>
            <a:ext cx="8926512" cy="1016000"/>
          </a:xfrm>
          <a:prstGeom prst="rect">
            <a:avLst/>
          </a:prstGeom>
          <a:noFill/>
        </p:spPr>
        <p:txBody>
          <a:bodyPr>
            <a:spAutoFit/>
          </a:bodyPr>
          <a:lstStyle/>
          <a:p>
            <a:pPr>
              <a:defRPr/>
            </a:pPr>
            <a:r>
              <a:rPr lang="en-IN" sz="2000" dirty="0">
                <a:latin typeface="+mn-lt"/>
                <a:cs typeface="Times New Roman" pitchFamily="18" charset="0"/>
              </a:rPr>
              <a:t>Electrical measuring instruments needs a force on the moving system to indicate the quantity being measured. This force may be due to one of the several effects as:</a:t>
            </a:r>
            <a:endParaRPr lang="en-US" sz="2000" dirty="0">
              <a:latin typeface="+mn-lt"/>
              <a:cs typeface="Times New Roman" pitchFamily="18" charset="0"/>
            </a:endParaRPr>
          </a:p>
        </p:txBody>
      </p:sp>
      <p:graphicFrame>
        <p:nvGraphicFramePr>
          <p:cNvPr id="9" name="Table 8">
            <a:extLst>
              <a:ext uri="{FF2B5EF4-FFF2-40B4-BE49-F238E27FC236}">
                <a16:creationId xmlns:a16="http://schemas.microsoft.com/office/drawing/2014/main" id="{203BDCA5-1464-4910-906F-79BBE6E2EDE5}"/>
              </a:ext>
            </a:extLst>
          </p:cNvPr>
          <p:cNvGraphicFramePr>
            <a:graphicFrameLocks noGrp="1"/>
          </p:cNvGraphicFramePr>
          <p:nvPr/>
        </p:nvGraphicFramePr>
        <p:xfrm>
          <a:off x="304800" y="2209800"/>
          <a:ext cx="8153400" cy="3429000"/>
        </p:xfrm>
        <a:graphic>
          <a:graphicData uri="http://schemas.openxmlformats.org/drawingml/2006/table">
            <a:tbl>
              <a:tblPr firstRow="1" bandRow="1">
                <a:tableStyleId>{073A0DAA-6AF3-43AB-8588-CEC1D06C72B9}</a:tableStyleId>
              </a:tblPr>
              <a:tblGrid>
                <a:gridCol w="2819400">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tblGrid>
              <a:tr h="434340">
                <a:tc>
                  <a:txBody>
                    <a:bodyPr/>
                    <a:lstStyle/>
                    <a:p>
                      <a:pPr algn="ctr"/>
                      <a:r>
                        <a:rPr lang="en-IN" b="1" dirty="0">
                          <a:solidFill>
                            <a:schemeClr val="tx1"/>
                          </a:solidFill>
                        </a:rPr>
                        <a:t>TYPE OF EFFECT</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IN" dirty="0">
                          <a:solidFill>
                            <a:schemeClr val="tx1"/>
                          </a:solidFill>
                        </a:rPr>
                        <a:t>TYPES OF INSTRUMENTS UTILIZING THE EFFECT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r h="434340">
                <a:tc>
                  <a:txBody>
                    <a:bodyPr/>
                    <a:lstStyle/>
                    <a:p>
                      <a:r>
                        <a:rPr lang="en-IN" dirty="0"/>
                        <a:t>Magnetic effect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dirty="0"/>
                        <a:t>Most electrical instruments</a:t>
                      </a:r>
                      <a:r>
                        <a:rPr lang="en-IN" baseline="0" dirty="0"/>
                        <a:t> such as Ammeters, Voltmeters and Watt meters etc.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34340">
                <a:tc>
                  <a:txBody>
                    <a:bodyPr/>
                    <a:lstStyle/>
                    <a:p>
                      <a:r>
                        <a:rPr lang="en-IN" dirty="0"/>
                        <a:t>Electromagnetic</a:t>
                      </a:r>
                      <a:r>
                        <a:rPr lang="en-IN" baseline="0" dirty="0"/>
                        <a:t> induction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dirty="0"/>
                        <a:t>AC</a:t>
                      </a:r>
                      <a:r>
                        <a:rPr lang="en-IN" baseline="0" dirty="0"/>
                        <a:t> </a:t>
                      </a:r>
                      <a:r>
                        <a:rPr lang="en-IN" dirty="0"/>
                        <a:t>ammeters ,Volt meters ,Watt meters etc.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34340">
                <a:tc>
                  <a:txBody>
                    <a:bodyPr/>
                    <a:lstStyle/>
                    <a:p>
                      <a:r>
                        <a:rPr lang="en-IN" dirty="0"/>
                        <a:t>Heating</a:t>
                      </a:r>
                      <a:r>
                        <a:rPr lang="en-IN" baseline="0" dirty="0"/>
                        <a:t> effect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dirty="0"/>
                        <a:t>AC and DC</a:t>
                      </a:r>
                      <a:r>
                        <a:rPr lang="en-IN" baseline="0" dirty="0"/>
                        <a:t> ammeters and volt meters.</a:t>
                      </a:r>
                      <a:r>
                        <a:rPr lang="en-IN" dirty="0"/>
                        <a:t>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34340">
                <a:tc>
                  <a:txBody>
                    <a:bodyPr/>
                    <a:lstStyle/>
                    <a:p>
                      <a:r>
                        <a:rPr lang="en-IN" dirty="0"/>
                        <a:t>Chemical effect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dirty="0"/>
                        <a:t>DC ampere-hour meters.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34340">
                <a:tc>
                  <a:txBody>
                    <a:bodyPr/>
                    <a:lstStyle/>
                    <a:p>
                      <a:r>
                        <a:rPr lang="en-IN" dirty="0"/>
                        <a:t>Electrostatic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dirty="0"/>
                        <a:t>Voltmeters ,indirect applications in ammeters and watt meters.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
        <p:nvSpPr>
          <p:cNvPr id="16412" name="TextBox 9">
            <a:extLst>
              <a:ext uri="{FF2B5EF4-FFF2-40B4-BE49-F238E27FC236}">
                <a16:creationId xmlns:a16="http://schemas.microsoft.com/office/drawing/2014/main" id="{C8264BFB-2FE2-41E2-BCB5-86F5D7D47795}"/>
              </a:ext>
            </a:extLst>
          </p:cNvPr>
          <p:cNvSpPr txBox="1">
            <a:spLocks noChangeArrowheads="1"/>
          </p:cNvSpPr>
          <p:nvPr/>
        </p:nvSpPr>
        <p:spPr bwMode="auto">
          <a:xfrm>
            <a:off x="304800" y="5867400"/>
            <a:ext cx="82470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a:t>The first two effects of current and voltage are commonly applied in measuring </a:t>
            </a:r>
          </a:p>
          <a:p>
            <a:pPr eaLnBrk="1" hangingPunct="1"/>
            <a:r>
              <a:rPr lang="en-IN" altLang="en-US"/>
              <a:t>Instruments.</a:t>
            </a:r>
            <a:endParaRPr lang="en-US" alt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docProps/app.xml><?xml version="1.0" encoding="utf-8"?>
<Properties xmlns="http://schemas.openxmlformats.org/officeDocument/2006/extended-properties" xmlns:vt="http://schemas.openxmlformats.org/officeDocument/2006/docPropsVTypes">
  <Template>Oriel</Template>
  <TotalTime>1913</TotalTime>
  <Words>3180</Words>
  <Application>Microsoft Office PowerPoint</Application>
  <PresentationFormat>On-screen Show (4:3)</PresentationFormat>
  <Paragraphs>320</Paragraphs>
  <Slides>86</Slides>
  <Notes>1</Notes>
  <HiddenSlides>0</HiddenSlides>
  <MMClips>0</MMClips>
  <ScaleCrop>false</ScaleCrop>
  <HeadingPairs>
    <vt:vector size="4" baseType="variant">
      <vt:variant>
        <vt:lpstr>Theme</vt:lpstr>
      </vt:variant>
      <vt:variant>
        <vt:i4>1</vt:i4>
      </vt:variant>
      <vt:variant>
        <vt:lpstr>Slide Titles</vt:lpstr>
      </vt:variant>
      <vt:variant>
        <vt:i4>86</vt:i4>
      </vt:variant>
    </vt:vector>
  </HeadingPairs>
  <TitlesOfParts>
    <vt:vector size="87" baseType="lpstr">
      <vt:lpstr>Oriel</vt:lpstr>
      <vt:lpstr>                   MEASURING INSTRUMENTS</vt:lpstr>
      <vt:lpstr>MEASURING INSTRUMENTS:</vt:lpstr>
      <vt:lpstr>CLASSIFICATION OF INSTRUMENTS:</vt:lpstr>
      <vt:lpstr>CLASSIFICATION OF INSTRUMENTS:</vt:lpstr>
      <vt:lpstr>CLASSIFICATION OF INSTRUMENTS:</vt:lpstr>
      <vt:lpstr>CLASSIFICATION OF SECONDARY INSTRUMENTS</vt:lpstr>
      <vt:lpstr>PowerPoint Presentation</vt:lpstr>
      <vt:lpstr>PowerPoint Presentation</vt:lpstr>
      <vt:lpstr>PowerPoint Presentation</vt:lpstr>
      <vt:lpstr>ESSENTIALS OF INDICATING INSTRUMENTS :</vt:lpstr>
      <vt:lpstr>DEFLECTING TORQUE (DELECTING SYSTEM):</vt:lpstr>
      <vt:lpstr>CONTROLLING TORQUE (CONTROLLING SYSTEM):</vt:lpstr>
      <vt:lpstr>PowerPoint Presentation</vt:lpstr>
      <vt:lpstr>PowerPoint Presentation</vt:lpstr>
      <vt:lpstr>ii)Gravity Control</vt:lpstr>
      <vt:lpstr>PowerPoint Presentation</vt:lpstr>
      <vt:lpstr>DAMPING TORQUE (DAMPING SYSTEM):</vt:lpstr>
      <vt:lpstr>PowerPoint Presentation</vt:lpstr>
      <vt:lpstr>Air friction damping:</vt:lpstr>
      <vt:lpstr>PowerPoint Presentation</vt:lpstr>
      <vt:lpstr>PowerPoint Presentation</vt:lpstr>
      <vt:lpstr>Eddy current damping:</vt:lpstr>
      <vt:lpstr>PowerPoint Presentation</vt:lpstr>
      <vt:lpstr>TYPES OF AMMETERS &amp; VOLTMETERS</vt:lpstr>
      <vt:lpstr>Permanent Magnet Moving Coil (PMMC)Instruments: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Measurement of power:</vt:lpstr>
      <vt:lpstr>PowerPoint Presentation</vt:lpstr>
      <vt:lpstr>PowerPoint Presentation</vt:lpstr>
      <vt:lpstr>Induction type wattmeter:</vt:lpstr>
      <vt:lpstr>PowerPoint Presentation</vt:lpstr>
      <vt:lpstr>PowerPoint Presentation</vt:lpstr>
      <vt:lpstr>PowerPoint Presentation</vt:lpstr>
      <vt:lpstr>PowerPoint Presentation</vt:lpstr>
      <vt:lpstr>SOLAR PHOTOVOLTAIC(PV)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MEASURING INSTRUMENTS</dc:title>
  <dc:creator>acer</dc:creator>
  <cp:lastModifiedBy>Unknown User</cp:lastModifiedBy>
  <cp:revision>146</cp:revision>
  <dcterms:created xsi:type="dcterms:W3CDTF">2012-09-26T16:41:04Z</dcterms:created>
  <dcterms:modified xsi:type="dcterms:W3CDTF">2021-04-20T14:17:49Z</dcterms:modified>
</cp:coreProperties>
</file>